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9" r:id="rId3"/>
    <p:sldId id="267" r:id="rId4"/>
    <p:sldId id="268" r:id="rId5"/>
    <p:sldId id="269" r:id="rId6"/>
    <p:sldId id="274" r:id="rId7"/>
    <p:sldId id="276" r:id="rId8"/>
    <p:sldId id="277" r:id="rId9"/>
    <p:sldId id="275" r:id="rId10"/>
    <p:sldId id="270" r:id="rId11"/>
    <p:sldId id="273" r:id="rId12"/>
    <p:sldId id="260" r:id="rId13"/>
    <p:sldId id="261" r:id="rId14"/>
    <p:sldId id="264" r:id="rId15"/>
    <p:sldId id="263" r:id="rId16"/>
    <p:sldId id="262" r:id="rId17"/>
    <p:sldId id="257" r:id="rId18"/>
    <p:sldId id="266" r:id="rId19"/>
    <p:sldId id="271" r:id="rId20"/>
    <p:sldId id="272" r:id="rId21"/>
    <p:sldId id="25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50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9" d="100"/>
          <a:sy n="89" d="100"/>
        </p:scale>
        <p:origin x="-402"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6937EB-8173-41A2-88B3-7CBF0A2A4943}" type="datetimeFigureOut">
              <a:rPr lang="en-US" smtClean="0"/>
              <a:t>7/20/2016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80AA13-C4BB-4CD7-B90F-7737E5C513EB}" type="slidenum">
              <a:rPr lang="en-US" smtClean="0"/>
              <a:t>‹#›</a:t>
            </a:fld>
            <a:endParaRPr lang="en-US"/>
          </a:p>
        </p:txBody>
      </p:sp>
    </p:spTree>
    <p:extLst>
      <p:ext uri="{BB962C8B-B14F-4D97-AF65-F5344CB8AC3E}">
        <p14:creationId xmlns:p14="http://schemas.microsoft.com/office/powerpoint/2010/main" val="3682620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80AA13-C4BB-4CD7-B90F-7737E5C513EB}" type="slidenum">
              <a:rPr lang="en-US" smtClean="0"/>
              <a:t>3</a:t>
            </a:fld>
            <a:endParaRPr lang="en-US"/>
          </a:p>
        </p:txBody>
      </p:sp>
    </p:spTree>
    <p:extLst>
      <p:ext uri="{BB962C8B-B14F-4D97-AF65-F5344CB8AC3E}">
        <p14:creationId xmlns:p14="http://schemas.microsoft.com/office/powerpoint/2010/main" val="3028729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80AA13-C4BB-4CD7-B90F-7737E5C513EB}" type="slidenum">
              <a:rPr lang="en-US" smtClean="0"/>
              <a:t>14</a:t>
            </a:fld>
            <a:endParaRPr lang="en-US"/>
          </a:p>
        </p:txBody>
      </p:sp>
    </p:spTree>
    <p:extLst>
      <p:ext uri="{BB962C8B-B14F-4D97-AF65-F5344CB8AC3E}">
        <p14:creationId xmlns:p14="http://schemas.microsoft.com/office/powerpoint/2010/main" val="33995312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B2F2025-9C90-4F2B-9953-A58AC786DAE4}" type="datetime1">
              <a:rPr lang="en-US" smtClean="0"/>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750">
        <p14:reveal/>
        <p:sndAc>
          <p:stSnd>
            <p:snd r:embed="rId1" name="click.wav"/>
          </p:stSnd>
        </p:sndAc>
      </p:transition>
    </mc:Choice>
    <mc:Fallback xmlns="">
      <p:transition spd="slow">
        <p:fade/>
        <p:sndAc>
          <p:stSnd>
            <p:snd r:embed="rId3" name="click.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E86D0-1148-4856-A9EE-A1C331E43239}" type="datetime1">
              <a:rPr lang="en-US" smtClean="0"/>
              <a:t>7/20/2016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750">
        <p14:reveal/>
        <p:sndAc>
          <p:stSnd>
            <p:snd r:embed="rId1" name="click.wav"/>
          </p:stSnd>
        </p:sndAc>
      </p:transition>
    </mc:Choice>
    <mc:Fallback xmlns="">
      <p:transition spd="slow">
        <p:fade/>
        <p:sndAc>
          <p:stSnd>
            <p:snd r:embed="rId3" name="click.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24D36-2C3B-4A96-BB6D-1FB74A78C8C4}" type="datetime1">
              <a:rPr lang="en-US" smtClean="0"/>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750">
        <p14:reveal/>
        <p:sndAc>
          <p:stSnd>
            <p:snd r:embed="rId1" name="click.wav"/>
          </p:stSnd>
        </p:sndAc>
      </p:transition>
    </mc:Choice>
    <mc:Fallback xmlns="">
      <p:transition spd="slow">
        <p:fade/>
        <p:sndAc>
          <p:stSnd>
            <p:snd r:embed="rId3" name="click.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2438400" y="3054000"/>
            <a:ext cx="6324600" cy="838200"/>
          </a:xfrm>
        </p:spPr>
        <p:txBody>
          <a:bodyPr>
            <a:normAutofit/>
          </a:bodyPr>
          <a:lstStyle>
            <a:lvl1pPr marL="57150" indent="0">
              <a:buFontTx/>
              <a:buNone/>
              <a:defRPr sz="1800" baseline="0"/>
            </a:lvl1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smtClean="0"/>
              <a:t>Click to edit Master text styles</a:t>
            </a:r>
          </a:p>
        </p:txBody>
      </p:sp>
      <p:sp>
        <p:nvSpPr>
          <p:cNvPr id="12" name="Text Placeholder 8"/>
          <p:cNvSpPr>
            <a:spLocks noGrp="1"/>
          </p:cNvSpPr>
          <p:nvPr>
            <p:ph type="body" sz="quarter" idx="16"/>
          </p:nvPr>
        </p:nvSpPr>
        <p:spPr>
          <a:xfrm>
            <a:off x="2438400" y="1635600"/>
            <a:ext cx="6324600" cy="838200"/>
          </a:xfrm>
        </p:spPr>
        <p:txBody>
          <a:bodyPr>
            <a:normAutofit/>
          </a:bodyPr>
          <a:lstStyle>
            <a:lvl1pPr marL="57150" indent="0">
              <a:buFontTx/>
              <a:buNone/>
              <a:defRPr sz="1800" baseline="0"/>
            </a:lvl1pPr>
          </a:lstStyle>
          <a:p>
            <a:pPr lvl="0"/>
            <a:r>
              <a:rPr lang="en-US" smtClean="0"/>
              <a:t>Click to edit Master text styles</a:t>
            </a:r>
          </a:p>
        </p:txBody>
      </p:sp>
      <p:sp>
        <p:nvSpPr>
          <p:cNvPr id="14" name="Text Placeholder 8"/>
          <p:cNvSpPr>
            <a:spLocks noGrp="1"/>
          </p:cNvSpPr>
          <p:nvPr>
            <p:ph type="body" sz="quarter" idx="17"/>
          </p:nvPr>
        </p:nvSpPr>
        <p:spPr>
          <a:xfrm>
            <a:off x="2438400" y="2344800"/>
            <a:ext cx="6324600" cy="838200"/>
          </a:xfrm>
        </p:spPr>
        <p:txBody>
          <a:bodyPr>
            <a:normAutofit/>
          </a:bodyPr>
          <a:lstStyle>
            <a:lvl1pPr marL="57150" indent="0">
              <a:buFontTx/>
              <a:buNone/>
              <a:defRPr sz="1800" baseline="0"/>
            </a:lvl1pPr>
          </a:lstStyle>
          <a:p>
            <a:pPr lvl="0"/>
            <a:r>
              <a:rPr lang="en-US" smtClean="0"/>
              <a:t>Click to edit Master text styles</a:t>
            </a:r>
          </a:p>
        </p:txBody>
      </p:sp>
      <p:sp>
        <p:nvSpPr>
          <p:cNvPr id="15" name="Text Placeholder 8"/>
          <p:cNvSpPr>
            <a:spLocks noGrp="1"/>
          </p:cNvSpPr>
          <p:nvPr>
            <p:ph type="body" sz="quarter" idx="18"/>
          </p:nvPr>
        </p:nvSpPr>
        <p:spPr>
          <a:xfrm>
            <a:off x="2438400" y="3763200"/>
            <a:ext cx="6324600" cy="838200"/>
          </a:xfrm>
        </p:spPr>
        <p:txBody>
          <a:bodyPr>
            <a:normAutofit/>
          </a:bodyPr>
          <a:lstStyle>
            <a:lvl1pPr marL="57150" indent="0">
              <a:buFontTx/>
              <a:buNone/>
              <a:defRPr sz="1800" baseline="0"/>
            </a:lvl1pPr>
          </a:lstStyle>
          <a:p>
            <a:pPr lvl="0"/>
            <a:r>
              <a:rPr lang="en-US" smtClean="0"/>
              <a:t>Click to edit Master text styles</a:t>
            </a:r>
          </a:p>
        </p:txBody>
      </p:sp>
      <p:sp>
        <p:nvSpPr>
          <p:cNvPr id="16" name="Text Placeholder 8"/>
          <p:cNvSpPr>
            <a:spLocks noGrp="1"/>
          </p:cNvSpPr>
          <p:nvPr>
            <p:ph type="body" sz="quarter" idx="19"/>
          </p:nvPr>
        </p:nvSpPr>
        <p:spPr>
          <a:xfrm>
            <a:off x="2438400" y="4472400"/>
            <a:ext cx="6324600" cy="838200"/>
          </a:xfrm>
        </p:spPr>
        <p:txBody>
          <a:bodyPr>
            <a:normAutofit/>
          </a:bodyPr>
          <a:lstStyle>
            <a:lvl1pPr marL="57150" indent="0">
              <a:buFontTx/>
              <a:buNone/>
              <a:defRPr sz="1800" baseline="0"/>
            </a:lvl1pPr>
          </a:lstStyle>
          <a:p>
            <a:pPr lvl="0"/>
            <a:r>
              <a:rPr lang="en-US" smtClean="0"/>
              <a:t>Click to edit Master text styles</a:t>
            </a:r>
          </a:p>
        </p:txBody>
      </p:sp>
      <p:sp>
        <p:nvSpPr>
          <p:cNvPr id="17" name="Text Placeholder 8"/>
          <p:cNvSpPr>
            <a:spLocks noGrp="1"/>
          </p:cNvSpPr>
          <p:nvPr>
            <p:ph type="body" sz="quarter" idx="20"/>
          </p:nvPr>
        </p:nvSpPr>
        <p:spPr>
          <a:xfrm>
            <a:off x="2438400" y="5181600"/>
            <a:ext cx="6324600" cy="838200"/>
          </a:xfrm>
        </p:spPr>
        <p:txBody>
          <a:bodyPr>
            <a:normAutofit/>
          </a:bodyPr>
          <a:lstStyle>
            <a:lvl1pPr marL="57150" indent="0">
              <a:buFontTx/>
              <a:buNone/>
              <a:defRPr sz="1800" baseline="0"/>
            </a:lvl1pPr>
          </a:lstStyle>
          <a:p>
            <a:pPr lvl="0"/>
            <a:r>
              <a:rPr lang="en-US" smtClean="0"/>
              <a:t>Click to edit Master text styles</a:t>
            </a:r>
          </a:p>
        </p:txBody>
      </p:sp>
    </p:spTree>
    <p:extLst>
      <p:ext uri="{BB962C8B-B14F-4D97-AF65-F5344CB8AC3E}">
        <p14:creationId xmlns:p14="http://schemas.microsoft.com/office/powerpoint/2010/main" val="689759794"/>
      </p:ext>
    </p:extLst>
  </p:cSld>
  <p:clrMapOvr>
    <a:masterClrMapping/>
  </p:clrMapOvr>
  <mc:AlternateContent xmlns:mc="http://schemas.openxmlformats.org/markup-compatibility/2006" xmlns:p14="http://schemas.microsoft.com/office/powerpoint/2010/main">
    <mc:Choice Requires="p14">
      <p:transition spd="slow" p14:dur="1750">
        <p14:reveal/>
        <p:sndAc>
          <p:stSnd>
            <p:snd r:embed="rId1" name="click.wav"/>
          </p:stSnd>
        </p:sndAc>
      </p:transition>
    </mc:Choice>
    <mc:Fallback xmlns="">
      <p:transition spd="slow">
        <p:fade/>
        <p:sndAc>
          <p:stSnd>
            <p:snd r:embed="rId3" name="click.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CF2529-D946-400A-9562-E5178361BC1D}" type="datetime1">
              <a:rPr lang="en-US" smtClean="0"/>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750">
        <p14:reveal/>
        <p:sndAc>
          <p:stSnd>
            <p:snd r:embed="rId1" name="click.wav"/>
          </p:stSnd>
        </p:sndAc>
      </p:transition>
    </mc:Choice>
    <mc:Fallback xmlns="">
      <p:transition spd="slow">
        <p:fade/>
        <p:sndAc>
          <p:stSnd>
            <p:snd r:embed="rId3" name="click.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EE864C-9EDE-4758-8869-190FF2A8266C}" type="datetime1">
              <a:rPr lang="en-US" smtClean="0"/>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750">
        <p14:reveal/>
        <p:sndAc>
          <p:stSnd>
            <p:snd r:embed="rId1" name="click.wav"/>
          </p:stSnd>
        </p:sndAc>
      </p:transition>
    </mc:Choice>
    <mc:Fallback xmlns="">
      <p:transition spd="slow">
        <p:fade/>
        <p:sndAc>
          <p:stSnd>
            <p:snd r:embed="rId3" name="click.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F163A4-E23D-466A-9F6F-AB59A5396D9C}" type="datetime1">
              <a:rPr lang="en-US" smtClean="0"/>
              <a:t>7/20/2016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750">
        <p14:reveal/>
        <p:sndAc>
          <p:stSnd>
            <p:snd r:embed="rId1" name="click.wav"/>
          </p:stSnd>
        </p:sndAc>
      </p:transition>
    </mc:Choice>
    <mc:Fallback xmlns="">
      <p:transition spd="slow">
        <p:fade/>
        <p:sndAc>
          <p:stSnd>
            <p:snd r:embed="rId3" name="click.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145303-CB48-445F-9202-B5E95C121FAC}" type="datetime1">
              <a:rPr lang="en-US" smtClean="0"/>
              <a:t>7/20/2016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750">
        <p14:reveal/>
        <p:sndAc>
          <p:stSnd>
            <p:snd r:embed="rId1" name="click.wav"/>
          </p:stSnd>
        </p:sndAc>
      </p:transition>
    </mc:Choice>
    <mc:Fallback xmlns="">
      <p:transition spd="slow">
        <p:fade/>
        <p:sndAc>
          <p:stSnd>
            <p:snd r:embed="rId3" name="click.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900C2FB-D5F3-47E9-96B9-A7D135514D1E}" type="datetime1">
              <a:rPr lang="en-US" smtClean="0"/>
              <a:t>7/20/2016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750">
        <p14:reveal/>
        <p:sndAc>
          <p:stSnd>
            <p:snd r:embed="rId1" name="click.wav"/>
          </p:stSnd>
        </p:sndAc>
      </p:transition>
    </mc:Choice>
    <mc:Fallback xmlns="">
      <p:transition spd="slow">
        <p:fade/>
        <p:sndAc>
          <p:stSnd>
            <p:snd r:embed="rId3" name="click.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02869D-84CD-4A3B-A975-93ED8040DEB6}" type="datetime1">
              <a:rPr lang="en-US" smtClean="0"/>
              <a:t>7/20/2016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750">
        <p14:reveal/>
        <p:sndAc>
          <p:stSnd>
            <p:snd r:embed="rId1" name="click.wav"/>
          </p:stSnd>
        </p:sndAc>
      </p:transition>
    </mc:Choice>
    <mc:Fallback xmlns="">
      <p:transition spd="slow">
        <p:fade/>
        <p:sndAc>
          <p:stSnd>
            <p:snd r:embed="rId3" name="click.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EAD4C7-A7FC-4734-BD3B-73DC6EA5B7FB}" type="datetime1">
              <a:rPr lang="en-US" smtClean="0"/>
              <a:t>7/20/2016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750">
        <p14:reveal/>
        <p:sndAc>
          <p:stSnd>
            <p:snd r:embed="rId1" name="click.wav"/>
          </p:stSnd>
        </p:sndAc>
      </p:transition>
    </mc:Choice>
    <mc:Fallback xmlns="">
      <p:transition spd="slow">
        <p:fade/>
        <p:sndAc>
          <p:stSnd>
            <p:snd r:embed="rId3" name="click.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D38646-7D71-42A4-A953-9702DB806C88}" type="datetime1">
              <a:rPr lang="en-US" smtClean="0"/>
              <a:t>7/20/2016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750">
        <p14:reveal/>
        <p:sndAc>
          <p:stSnd>
            <p:snd r:embed="rId1" name="click.wav"/>
          </p:stSnd>
        </p:sndAc>
      </p:transition>
    </mc:Choice>
    <mc:Fallback xmlns="">
      <p:transition spd="slow">
        <p:fade/>
        <p:sndAc>
          <p:stSnd>
            <p:snd r:embed="rId3" name="click.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audio" Target="../media/audio1.wav"/><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DAAFEA59-0397-4344-B0C7-B0C49B9C57C2}" type="datetime1">
              <a:rPr lang="en-US" smtClean="0"/>
              <a:t>7/20/2016</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FEBEB0A-9E3D-4B14-9782-E2AE3DA60D96}" type="slidenum">
              <a:rPr lang="en-US" smtClean="0"/>
              <a:pPr/>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750">
        <p14:reveal/>
        <p:sndAc>
          <p:stSnd>
            <p:snd r:embed="rId14" name="click.wav"/>
          </p:stSnd>
        </p:sndAc>
      </p:transition>
    </mc:Choice>
    <mc:Fallback xmlns="">
      <p:transition spd="slow">
        <p:fade/>
        <p:sndAc>
          <p:stSnd>
            <p:snd r:embed="rId15" name="click.wav"/>
          </p:stSnd>
        </p:sndAc>
      </p:transition>
    </mc:Fallback>
  </mc:AlternateContent>
  <p:hf sldNum="0"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audio" Target="../media/audio1.wav"/><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9.xml"/><Relationship Id="rId5" Type="http://schemas.openxmlformats.org/officeDocument/2006/relationships/audio" Target="../media/audio1.wav"/></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egiron@central.uh.edu" TargetMode="External"/><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mailto:egiron@central.uh.edu" TargetMode="External"/><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mailto:avillare@central.uh.edu" TargetMode="External"/><Relationship Id="rId2" Type="http://schemas.openxmlformats.org/officeDocument/2006/relationships/audio" Target="../media/audio1.wav"/><Relationship Id="rId1"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hyperlink" Target="mailto:egiron@central.uh.edu" TargetMode="Externa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hyperlink" Target="mailto:egiron@central.uh.edu"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Nonresident Alien - Tax Presentation</a:t>
            </a:r>
            <a:endParaRPr lang="en-US" dirty="0"/>
          </a:p>
        </p:txBody>
      </p:sp>
      <p:sp>
        <p:nvSpPr>
          <p:cNvPr id="3" name="Subtitle 2"/>
          <p:cNvSpPr>
            <a:spLocks noGrp="1"/>
          </p:cNvSpPr>
          <p:nvPr>
            <p:ph type="subTitle" idx="1"/>
          </p:nvPr>
        </p:nvSpPr>
        <p:spPr/>
        <p:txBody>
          <a:bodyPr>
            <a:normAutofit fontScale="70000" lnSpcReduction="20000"/>
          </a:bodyPr>
          <a:lstStyle/>
          <a:p>
            <a:r>
              <a:rPr lang="en-US" i="1" dirty="0"/>
              <a:t>Presented by Tax Department</a:t>
            </a:r>
          </a:p>
          <a:p>
            <a:r>
              <a:rPr lang="en-US" dirty="0"/>
              <a:t>Alma Villarreal (Tax Assistant)</a:t>
            </a:r>
          </a:p>
          <a:p>
            <a:r>
              <a:rPr lang="en-US" dirty="0" smtClean="0"/>
              <a:t>Elizabeth </a:t>
            </a:r>
            <a:r>
              <a:rPr lang="en-US" dirty="0"/>
              <a:t>Giron (Foreign National Tax Specialist)</a:t>
            </a:r>
          </a:p>
          <a:p>
            <a:endParaRPr lang="en-US" dirty="0"/>
          </a:p>
          <a:p>
            <a:endParaRPr lang="en-US" dirty="0"/>
          </a:p>
        </p:txBody>
      </p:sp>
    </p:spTree>
    <p:extLst>
      <p:ext uri="{BB962C8B-B14F-4D97-AF65-F5344CB8AC3E}">
        <p14:creationId xmlns:p14="http://schemas.microsoft.com/office/powerpoint/2010/main" val="29265900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lick.wav"/>
          </p:stSnd>
        </p:sndAc>
      </p:transition>
    </mc:Choice>
    <mc:Fallback xmlns="">
      <p:transition spd="slow">
        <p:split orient="vert"/>
        <p:sndAc>
          <p:stSnd>
            <p:snd r:embed="rId3" name="click.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762000" y="1447800"/>
            <a:ext cx="7010400" cy="3200400"/>
          </a:xfrm>
        </p:spPr>
        <p:txBody>
          <a:bodyPr>
            <a:normAutofit/>
          </a:bodyPr>
          <a:lstStyle/>
          <a:p>
            <a:r>
              <a:rPr lang="en-US" dirty="0" smtClean="0"/>
              <a:t>Following are the most frequently asked questions</a:t>
            </a:r>
            <a:endParaRPr lang="en-US" dirty="0"/>
          </a:p>
        </p:txBody>
      </p:sp>
      <p:pic>
        <p:nvPicPr>
          <p:cNvPr id="11266" name="Picture 2" descr="C:\Documents and Settings\elimon\Local Settings\Temporary Internet Files\Content.IE5\XYWBB1FH\MC90044190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3276600"/>
            <a:ext cx="1520825" cy="179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691361"/>
      </p:ext>
    </p:extLst>
  </p:cSld>
  <p:clrMapOvr>
    <a:masterClrMapping/>
  </p:clrMapOvr>
  <mc:AlternateContent xmlns:mc="http://schemas.openxmlformats.org/markup-compatibility/2006" xmlns:p14="http://schemas.microsoft.com/office/powerpoint/2010/main">
    <mc:Choice Requires="p14">
      <p:transition spd="slow" p14:dur="1200">
        <p:dissolve/>
        <p:sndAc>
          <p:stSnd>
            <p:snd r:embed="rId2" name="click.wav"/>
          </p:stSnd>
        </p:sndAc>
      </p:transition>
    </mc:Choice>
    <mc:Fallback xmlns="">
      <p:transition spd="slow">
        <p:dissolve/>
        <p:sndAc>
          <p:stSnd>
            <p:snd r:embed="rId4" name="click.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6784848" cy="914400"/>
          </a:xfrm>
        </p:spPr>
        <p:txBody>
          <a:bodyPr>
            <a:normAutofit fontScale="90000"/>
          </a:bodyPr>
          <a:lstStyle/>
          <a:p>
            <a:r>
              <a:rPr lang="en-US" sz="4000" dirty="0" smtClean="0"/>
              <a:t>What is a Nonresident Alien (NRA)?</a:t>
            </a:r>
            <a:endParaRPr lang="en-US" sz="4000" dirty="0"/>
          </a:p>
        </p:txBody>
      </p:sp>
      <p:sp>
        <p:nvSpPr>
          <p:cNvPr id="4" name="Text Placeholder 3"/>
          <p:cNvSpPr>
            <a:spLocks noGrp="1"/>
          </p:cNvSpPr>
          <p:nvPr>
            <p:ph type="body" sz="half" idx="2"/>
          </p:nvPr>
        </p:nvSpPr>
        <p:spPr>
          <a:xfrm>
            <a:off x="850392" y="2209800"/>
            <a:ext cx="7226808" cy="3810000"/>
          </a:xfrm>
        </p:spPr>
        <p:txBody>
          <a:bodyPr>
            <a:normAutofit/>
          </a:bodyPr>
          <a:lstStyle/>
          <a:p>
            <a:pPr marL="1143000" indent="-1143000">
              <a:buFont typeface="Wingdings" pitchFamily="2" charset="2"/>
              <a:buChar char="Ø"/>
            </a:pPr>
            <a:r>
              <a:rPr lang="en-US" dirty="0">
                <a:latin typeface="Arial" pitchFamily="34" charset="0"/>
                <a:cs typeface="Arial" pitchFamily="34" charset="0"/>
              </a:rPr>
              <a:t>U.S. tax term, not an immigration term (e.g. exchange visitor</a:t>
            </a:r>
            <a:r>
              <a:rPr lang="en-US" dirty="0" smtClean="0">
                <a:latin typeface="Arial" pitchFamily="34" charset="0"/>
                <a:cs typeface="Arial" pitchFamily="34" charset="0"/>
              </a:rPr>
              <a:t>)</a:t>
            </a:r>
          </a:p>
          <a:p>
            <a:endParaRPr lang="en-US" dirty="0">
              <a:latin typeface="Arial" pitchFamily="34" charset="0"/>
              <a:cs typeface="Arial" pitchFamily="34" charset="0"/>
            </a:endParaRPr>
          </a:p>
          <a:p>
            <a:pPr marL="1143000" indent="-1143000">
              <a:buFont typeface="Wingdings" pitchFamily="2" charset="2"/>
              <a:buChar char="Ø"/>
            </a:pPr>
            <a:r>
              <a:rPr lang="en-US" dirty="0" smtClean="0">
                <a:latin typeface="Arial" pitchFamily="34" charset="0"/>
                <a:cs typeface="Arial" pitchFamily="34" charset="0"/>
              </a:rPr>
              <a:t>Student </a:t>
            </a:r>
            <a:r>
              <a:rPr lang="en-US" dirty="0">
                <a:latin typeface="Arial" pitchFamily="34" charset="0"/>
                <a:cs typeface="Arial" pitchFamily="34" charset="0"/>
              </a:rPr>
              <a:t>(F-1/J-1 </a:t>
            </a:r>
            <a:r>
              <a:rPr lang="en-US" dirty="0" smtClean="0">
                <a:latin typeface="Arial" pitchFamily="34" charset="0"/>
                <a:cs typeface="Arial" pitchFamily="34" charset="0"/>
              </a:rPr>
              <a:t>visa holder</a:t>
            </a:r>
            <a:r>
              <a:rPr lang="en-US" dirty="0">
                <a:latin typeface="Arial" pitchFamily="34" charset="0"/>
                <a:cs typeface="Arial" pitchFamily="34" charset="0"/>
              </a:rPr>
              <a:t>) – First 5 “calendar” years from date of arrival in </a:t>
            </a:r>
            <a:r>
              <a:rPr lang="en-US" dirty="0" smtClean="0">
                <a:latin typeface="Arial" pitchFamily="34" charset="0"/>
                <a:cs typeface="Arial" pitchFamily="34" charset="0"/>
              </a:rPr>
              <a:t>U.S.</a:t>
            </a:r>
          </a:p>
          <a:p>
            <a:endParaRPr lang="en-US" dirty="0" smtClean="0">
              <a:latin typeface="Arial" pitchFamily="34" charset="0"/>
              <a:cs typeface="Arial" pitchFamily="34" charset="0"/>
            </a:endParaRPr>
          </a:p>
          <a:p>
            <a:pPr marL="1143000" indent="-1143000">
              <a:buFont typeface="Wingdings" pitchFamily="2" charset="2"/>
              <a:buChar char="Ø"/>
            </a:pPr>
            <a:r>
              <a:rPr lang="en-US" dirty="0">
                <a:latin typeface="Arial" pitchFamily="34" charset="0"/>
                <a:cs typeface="Arial" pitchFamily="34" charset="0"/>
              </a:rPr>
              <a:t>T</a:t>
            </a:r>
            <a:r>
              <a:rPr lang="en-US" dirty="0" smtClean="0">
                <a:latin typeface="Arial" pitchFamily="34" charset="0"/>
                <a:cs typeface="Arial" pitchFamily="34" charset="0"/>
              </a:rPr>
              <a:t>eacher/Researcher </a:t>
            </a:r>
            <a:r>
              <a:rPr lang="en-US" dirty="0">
                <a:latin typeface="Arial" pitchFamily="34" charset="0"/>
                <a:cs typeface="Arial" pitchFamily="34" charset="0"/>
              </a:rPr>
              <a:t>(J-1 </a:t>
            </a:r>
            <a:r>
              <a:rPr lang="en-US" dirty="0" smtClean="0">
                <a:latin typeface="Arial" pitchFamily="34" charset="0"/>
                <a:cs typeface="Arial" pitchFamily="34" charset="0"/>
              </a:rPr>
              <a:t>visa holder</a:t>
            </a:r>
            <a:r>
              <a:rPr lang="en-US" dirty="0">
                <a:latin typeface="Arial" pitchFamily="34" charset="0"/>
                <a:cs typeface="Arial" pitchFamily="34" charset="0"/>
              </a:rPr>
              <a:t>) – First 2 “calendar” years from date of arrival in </a:t>
            </a:r>
            <a:r>
              <a:rPr lang="en-US" dirty="0" smtClean="0">
                <a:latin typeface="Arial" pitchFamily="34" charset="0"/>
                <a:cs typeface="Arial" pitchFamily="34" charset="0"/>
              </a:rPr>
              <a:t>U.S.</a:t>
            </a:r>
          </a:p>
          <a:p>
            <a:pPr marL="1143000" indent="-1143000">
              <a:buFont typeface="Wingdings" pitchFamily="2" charset="2"/>
              <a:buChar char="Ø"/>
            </a:pPr>
            <a:endParaRPr lang="en-US" dirty="0">
              <a:latin typeface="Arial" pitchFamily="34" charset="0"/>
              <a:cs typeface="Arial" pitchFamily="34" charset="0"/>
            </a:endParaRPr>
          </a:p>
          <a:p>
            <a:pPr marL="1143000" indent="-1143000">
              <a:buFont typeface="Wingdings" pitchFamily="2" charset="2"/>
              <a:buChar char="Ø"/>
            </a:pPr>
            <a:r>
              <a:rPr lang="en-US" dirty="0" smtClean="0">
                <a:latin typeface="Arial" pitchFamily="34" charset="0"/>
                <a:cs typeface="Arial" pitchFamily="34" charset="0"/>
              </a:rPr>
              <a:t>After </a:t>
            </a:r>
            <a:r>
              <a:rPr lang="en-US" dirty="0">
                <a:latin typeface="Arial" pitchFamily="34" charset="0"/>
                <a:cs typeface="Arial" pitchFamily="34" charset="0"/>
              </a:rPr>
              <a:t>time limit exceeded, taxed as a U.S. citizen / resident alien (for tax purposes only</a:t>
            </a:r>
            <a:r>
              <a:rPr lang="en-US" dirty="0" smtClean="0">
                <a:latin typeface="Arial" pitchFamily="34" charset="0"/>
                <a:cs typeface="Arial" pitchFamily="34" charset="0"/>
              </a:rPr>
              <a:t>)</a:t>
            </a:r>
            <a:endParaRPr lang="en-US" dirty="0"/>
          </a:p>
        </p:txBody>
      </p:sp>
    </p:spTree>
    <p:extLst>
      <p:ext uri="{BB962C8B-B14F-4D97-AF65-F5344CB8AC3E}">
        <p14:creationId xmlns:p14="http://schemas.microsoft.com/office/powerpoint/2010/main" val="462408688"/>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lick.wav"/>
          </p:stSnd>
        </p:sndAc>
      </p:transition>
    </mc:Choice>
    <mc:Fallback xmlns="">
      <p:transition spd="slow">
        <p:fade/>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53" presetClass="entr" presetSubtype="16"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 calcmode="lin" valueType="num">
                                      <p:cBhvr>
                                        <p:cTn id="9"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1" dur="500"/>
                                        <p:tgtEl>
                                          <p:spTgt spid="4">
                                            <p:txEl>
                                              <p:pRg st="0" end="0"/>
                                            </p:txEl>
                                          </p:spTgt>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p:cTn id="19"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4">
                                            <p:txEl>
                                              <p:pRg st="4" end="4"/>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 calcmode="lin" valueType="num">
                                      <p:cBhvr>
                                        <p:cTn id="24"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26"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7467600" cy="762000"/>
          </a:xfrm>
        </p:spPr>
        <p:txBody>
          <a:bodyPr>
            <a:normAutofit fontScale="90000"/>
          </a:bodyPr>
          <a:lstStyle/>
          <a:p>
            <a:pPr algn="ctr"/>
            <a:r>
              <a:rPr lang="en-US" sz="3500" dirty="0" smtClean="0"/>
              <a:t/>
            </a:r>
            <a:br>
              <a:rPr lang="en-US" sz="3500" dirty="0" smtClean="0"/>
            </a:br>
            <a:r>
              <a:rPr lang="en-US" sz="2200" dirty="0" smtClean="0">
                <a:latin typeface="+mn-lt"/>
              </a:rPr>
              <a:t>Default for all NRAs is Single with 1 Allowance (regardless of marital status).  </a:t>
            </a:r>
            <a:r>
              <a:rPr lang="en-US" sz="2200" dirty="0" smtClean="0">
                <a:latin typeface="+mn-lt"/>
              </a:rPr>
              <a:t>Select </a:t>
            </a:r>
            <a:r>
              <a:rPr lang="en-US" sz="2200" dirty="0" smtClean="0">
                <a:latin typeface="+mn-lt"/>
              </a:rPr>
              <a:t>Non-Resident Alien.  See example:</a:t>
            </a:r>
            <a:endParaRPr lang="en-US" sz="2200" dirty="0">
              <a:latin typeface="+mn-lt"/>
            </a:endParaRPr>
          </a:p>
        </p:txBody>
      </p:sp>
      <p:sp>
        <p:nvSpPr>
          <p:cNvPr id="6" name="TextBox 5"/>
          <p:cNvSpPr txBox="1"/>
          <p:nvPr/>
        </p:nvSpPr>
        <p:spPr>
          <a:xfrm>
            <a:off x="990600" y="381000"/>
            <a:ext cx="6705600" cy="477054"/>
          </a:xfrm>
          <a:prstGeom prst="rect">
            <a:avLst/>
          </a:prstGeom>
          <a:noFill/>
        </p:spPr>
        <p:txBody>
          <a:bodyPr wrap="square" rtlCol="0">
            <a:spAutoFit/>
          </a:bodyPr>
          <a:lstStyle/>
          <a:p>
            <a:r>
              <a:rPr lang="en-US" sz="2500" dirty="0">
                <a:latin typeface="+mj-lt"/>
              </a:rPr>
              <a:t>How </a:t>
            </a:r>
            <a:r>
              <a:rPr lang="en-US" sz="2500" dirty="0" smtClean="0">
                <a:latin typeface="+mj-lt"/>
              </a:rPr>
              <a:t>do I Complete </a:t>
            </a:r>
            <a:r>
              <a:rPr lang="en-US" sz="2500" dirty="0">
                <a:latin typeface="+mj-lt"/>
              </a:rPr>
              <a:t>W4 on my P.A.S.S</a:t>
            </a:r>
            <a:r>
              <a:rPr lang="en-US" sz="2500" dirty="0" smtClean="0">
                <a:latin typeface="+mj-lt"/>
              </a:rPr>
              <a:t>.?</a:t>
            </a:r>
            <a:endParaRPr lang="en-US" sz="2500" dirty="0">
              <a:latin typeface="+mj-lt"/>
            </a:endParaRPr>
          </a:p>
        </p:txBody>
      </p:sp>
      <p:pic>
        <p:nvPicPr>
          <p:cNvPr id="1028" name="Picture 4" descr="C:\Documents and Settings\elimon\Local Settings\Temporary Internet Files\Content.IE5\8RO0RTNJ\MC90038355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7746" y="2705099"/>
            <a:ext cx="1107304" cy="24384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164" y="1828799"/>
            <a:ext cx="6589713" cy="389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3539760"/>
      </p:ext>
    </p:extLst>
  </p:cSld>
  <p:clrMapOvr>
    <a:masterClrMapping/>
  </p:clrMapOvr>
  <p:transition spd="slow">
    <p:wheel spokes="1"/>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10000" fill="hold" nodeType="clickEffect">
                                  <p:stCondLst>
                                    <p:cond delay="0"/>
                                  </p:stCondLst>
                                  <p:childTnLst>
                                    <p:animRot by="120000">
                                      <p:cBhvr>
                                        <p:cTn id="6" dur="100" fill="hold">
                                          <p:stCondLst>
                                            <p:cond delay="0"/>
                                          </p:stCondLst>
                                        </p:cTn>
                                        <p:tgtEl>
                                          <p:spTgt spid="1028"/>
                                        </p:tgtEl>
                                        <p:attrNameLst>
                                          <p:attrName>r</p:attrName>
                                        </p:attrNameLst>
                                      </p:cBhvr>
                                    </p:animRot>
                                    <p:animRot by="-240000">
                                      <p:cBhvr>
                                        <p:cTn id="7" dur="200" fill="hold">
                                          <p:stCondLst>
                                            <p:cond delay="200"/>
                                          </p:stCondLst>
                                        </p:cTn>
                                        <p:tgtEl>
                                          <p:spTgt spid="1028"/>
                                        </p:tgtEl>
                                        <p:attrNameLst>
                                          <p:attrName>r</p:attrName>
                                        </p:attrNameLst>
                                      </p:cBhvr>
                                    </p:animRot>
                                    <p:animRot by="240000">
                                      <p:cBhvr>
                                        <p:cTn id="8" dur="200" fill="hold">
                                          <p:stCondLst>
                                            <p:cond delay="400"/>
                                          </p:stCondLst>
                                        </p:cTn>
                                        <p:tgtEl>
                                          <p:spTgt spid="1028"/>
                                        </p:tgtEl>
                                        <p:attrNameLst>
                                          <p:attrName>r</p:attrName>
                                        </p:attrNameLst>
                                      </p:cBhvr>
                                    </p:animRot>
                                    <p:animRot by="-240000">
                                      <p:cBhvr>
                                        <p:cTn id="9" dur="200" fill="hold">
                                          <p:stCondLst>
                                            <p:cond delay="600"/>
                                          </p:stCondLst>
                                        </p:cTn>
                                        <p:tgtEl>
                                          <p:spTgt spid="1028"/>
                                        </p:tgtEl>
                                        <p:attrNameLst>
                                          <p:attrName>r</p:attrName>
                                        </p:attrNameLst>
                                      </p:cBhvr>
                                    </p:animRot>
                                    <p:animRot by="120000">
                                      <p:cBhvr>
                                        <p:cTn id="10" dur="200" fill="hold">
                                          <p:stCondLst>
                                            <p:cond delay="800"/>
                                          </p:stCondLst>
                                        </p:cTn>
                                        <p:tgtEl>
                                          <p:spTgt spid="10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
            <a:ext cx="8991600" cy="533400"/>
          </a:xfrm>
        </p:spPr>
        <p:txBody>
          <a:bodyPr>
            <a:normAutofit/>
          </a:bodyPr>
          <a:lstStyle/>
          <a:p>
            <a:r>
              <a:rPr lang="en-US" sz="2500" dirty="0" smtClean="0"/>
              <a:t>How can I tell if I am receiving federal income tax treaty benefits?</a:t>
            </a:r>
            <a:endParaRPr lang="en-US" sz="2500" dirty="0"/>
          </a:p>
        </p:txBody>
      </p:sp>
      <p:sp>
        <p:nvSpPr>
          <p:cNvPr id="6" name="TextBox 5"/>
          <p:cNvSpPr txBox="1"/>
          <p:nvPr/>
        </p:nvSpPr>
        <p:spPr>
          <a:xfrm>
            <a:off x="647700" y="1219200"/>
            <a:ext cx="7848600" cy="1631216"/>
          </a:xfrm>
          <a:prstGeom prst="rect">
            <a:avLst/>
          </a:prstGeom>
          <a:noFill/>
        </p:spPr>
        <p:txBody>
          <a:bodyPr wrap="square" rtlCol="0">
            <a:spAutoFit/>
          </a:bodyPr>
          <a:lstStyle/>
          <a:p>
            <a:r>
              <a:rPr lang="en-US" sz="2500" dirty="0" smtClean="0"/>
              <a:t>You will notice on your paystub there is no federal income tax withholding amount.  You will remain exempt from this tax until you reach the tax treaty maximum or the calendar year ends (whichever comes first).</a:t>
            </a:r>
            <a:endParaRPr lang="en-US" sz="25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1391" y="3124200"/>
            <a:ext cx="6580187"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8072883"/>
      </p:ext>
    </p:extLst>
  </p:cSld>
  <p:clrMapOvr>
    <a:masterClrMapping/>
  </p:clrMapOvr>
  <mc:AlternateContent xmlns:mc="http://schemas.openxmlformats.org/markup-compatibility/2006" xmlns:p14="http://schemas.microsoft.com/office/powerpoint/2010/main">
    <mc:Choice Requires="p14">
      <p:transition spd="slow" p14:dur="1300">
        <p14:pan dir="u"/>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286" y="457200"/>
            <a:ext cx="7582662" cy="914400"/>
          </a:xfrm>
        </p:spPr>
        <p:txBody>
          <a:bodyPr>
            <a:normAutofit/>
          </a:bodyPr>
          <a:lstStyle/>
          <a:p>
            <a:r>
              <a:rPr lang="en-US" sz="2500" dirty="0" smtClean="0"/>
              <a:t>How can I tell if I  am not receiving federal income tax treaty benefits or have reached my treaty maximum?</a:t>
            </a:r>
            <a:endParaRPr lang="en-US" sz="2500" dirty="0"/>
          </a:p>
        </p:txBody>
      </p:sp>
      <p:sp>
        <p:nvSpPr>
          <p:cNvPr id="6" name="TextBox 5"/>
          <p:cNvSpPr txBox="1"/>
          <p:nvPr/>
        </p:nvSpPr>
        <p:spPr>
          <a:xfrm>
            <a:off x="1069517" y="1426504"/>
            <a:ext cx="6934200" cy="861774"/>
          </a:xfrm>
          <a:prstGeom prst="rect">
            <a:avLst/>
          </a:prstGeom>
          <a:noFill/>
        </p:spPr>
        <p:txBody>
          <a:bodyPr wrap="square" rtlCol="0">
            <a:spAutoFit/>
          </a:bodyPr>
          <a:lstStyle/>
          <a:p>
            <a:r>
              <a:rPr lang="en-US" sz="2500" dirty="0" smtClean="0"/>
              <a:t>You will notice on your paystub there is an amount withheld for federal income tax.  </a:t>
            </a:r>
            <a:endParaRPr lang="en-US" sz="2500" dirty="0"/>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588" y="2362200"/>
            <a:ext cx="7361237"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7729220"/>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3" name="click.wav"/>
          </p:stSnd>
        </p:sndAc>
      </p:transition>
    </mc:Choice>
    <mc:Fallback xmlns="">
      <p:transition spd="slow">
        <p:fade/>
        <p:sndAc>
          <p:stSnd>
            <p:snd r:embed="rId5" name="click.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39914"/>
            <a:ext cx="8458200" cy="838200"/>
          </a:xfrm>
        </p:spPr>
        <p:txBody>
          <a:bodyPr>
            <a:noAutofit/>
          </a:bodyPr>
          <a:lstStyle/>
          <a:p>
            <a:pPr algn="ctr"/>
            <a:r>
              <a:rPr lang="en-US" sz="2500" dirty="0" smtClean="0"/>
              <a:t>How can I tell if I am receiving exemption from FICA taxes?</a:t>
            </a:r>
            <a:r>
              <a:rPr lang="en-US" sz="3400" dirty="0" smtClean="0"/>
              <a:t/>
            </a:r>
            <a:br>
              <a:rPr lang="en-US" sz="3400" dirty="0" smtClean="0"/>
            </a:br>
            <a:endParaRPr lang="en-US" sz="3400" dirty="0"/>
          </a:p>
        </p:txBody>
      </p:sp>
      <p:sp>
        <p:nvSpPr>
          <p:cNvPr id="6" name="TextBox 5"/>
          <p:cNvSpPr txBox="1"/>
          <p:nvPr/>
        </p:nvSpPr>
        <p:spPr>
          <a:xfrm>
            <a:off x="800100" y="1044714"/>
            <a:ext cx="7620000" cy="707886"/>
          </a:xfrm>
          <a:prstGeom prst="rect">
            <a:avLst/>
          </a:prstGeom>
          <a:noFill/>
        </p:spPr>
        <p:txBody>
          <a:bodyPr wrap="square" rtlCol="0">
            <a:spAutoFit/>
          </a:bodyPr>
          <a:lstStyle/>
          <a:p>
            <a:r>
              <a:rPr lang="en-US" sz="2000" dirty="0"/>
              <a:t>You can refer to your paystub on P.A.S.S.  </a:t>
            </a:r>
            <a:r>
              <a:rPr lang="en-US" sz="2000" dirty="0" smtClean="0"/>
              <a:t>You will only have Federal Income Tax withholding.</a:t>
            </a:r>
            <a:endParaRPr lang="en-US" sz="20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790700"/>
            <a:ext cx="7008813"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8513778"/>
      </p:ext>
    </p:extLst>
  </p:cSld>
  <p:clrMapOvr>
    <a:masterClrMapping/>
  </p:clrMapOvr>
  <mc:AlternateContent xmlns:mc="http://schemas.openxmlformats.org/markup-compatibility/2006" xmlns:p14="http://schemas.microsoft.com/office/powerpoint/2010/main">
    <mc:Choice Requires="p14">
      <p:transition spd="slow" p14:dur="1200">
        <p14:flip dir="r"/>
        <p:sndAc>
          <p:stSnd>
            <p:snd r:embed="rId2" name="click.wav"/>
          </p:stSnd>
        </p:sndAc>
      </p:transition>
    </mc:Choice>
    <mc:Fallback xmlns="">
      <p:transition spd="slow">
        <p:fade/>
        <p:sndAc>
          <p:stSnd>
            <p:snd r:embed="rId5" name="click.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696200" cy="990600"/>
          </a:xfrm>
        </p:spPr>
        <p:txBody>
          <a:bodyPr>
            <a:noAutofit/>
          </a:bodyPr>
          <a:lstStyle/>
          <a:p>
            <a:pPr algn="ctr"/>
            <a:r>
              <a:rPr lang="en-US" sz="2500" dirty="0" smtClean="0"/>
              <a:t>How can I tell if I am being charged FICA taxes?</a:t>
            </a:r>
            <a:br>
              <a:rPr lang="en-US" sz="2500" dirty="0" smtClean="0"/>
            </a:br>
            <a:endParaRPr lang="en-US" sz="2500" dirty="0"/>
          </a:p>
        </p:txBody>
      </p:sp>
      <p:sp>
        <p:nvSpPr>
          <p:cNvPr id="6" name="TextBox 5"/>
          <p:cNvSpPr txBox="1"/>
          <p:nvPr/>
        </p:nvSpPr>
        <p:spPr>
          <a:xfrm>
            <a:off x="457200" y="1143000"/>
            <a:ext cx="8458200" cy="861774"/>
          </a:xfrm>
          <a:prstGeom prst="rect">
            <a:avLst/>
          </a:prstGeom>
          <a:noFill/>
        </p:spPr>
        <p:txBody>
          <a:bodyPr wrap="square" rtlCol="0">
            <a:spAutoFit/>
          </a:bodyPr>
          <a:lstStyle/>
          <a:p>
            <a:r>
              <a:rPr lang="en-US" sz="2500" dirty="0"/>
              <a:t>You can refer to your paystub on P.A.S.S.  These deductions </a:t>
            </a:r>
            <a:r>
              <a:rPr lang="en-US" sz="2500" dirty="0" smtClean="0"/>
              <a:t>are listed as OASDI/EE </a:t>
            </a:r>
            <a:r>
              <a:rPr lang="en-US" sz="2500" dirty="0"/>
              <a:t>and </a:t>
            </a:r>
            <a:r>
              <a:rPr lang="en-US" sz="2500" dirty="0" smtClean="0"/>
              <a:t>MED/EE.</a:t>
            </a:r>
            <a:endParaRPr lang="en-US" sz="25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133600"/>
            <a:ext cx="5934075" cy="366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8719185"/>
      </p:ext>
    </p:extLst>
  </p:cSld>
  <p:clrMapOvr>
    <a:masterClrMapping/>
  </p:clrMapOvr>
  <mc:AlternateContent xmlns:mc="http://schemas.openxmlformats.org/markup-compatibility/2006" xmlns:p14="http://schemas.microsoft.com/office/powerpoint/2010/main">
    <mc:Choice Requires="p14">
      <p:transition spd="slow" p14:dur="800">
        <p14:flythrough/>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914400"/>
            <a:ext cx="7543800" cy="1981200"/>
          </a:xfrm>
        </p:spPr>
        <p:txBody>
          <a:bodyPr>
            <a:normAutofit/>
          </a:bodyPr>
          <a:lstStyle/>
          <a:p>
            <a:pPr marL="0" indent="0">
              <a:buNone/>
            </a:pPr>
            <a:r>
              <a:rPr lang="en-US" sz="2600" dirty="0">
                <a:latin typeface="+mj-lt"/>
              </a:rPr>
              <a:t>If I am a Nonresident Alien (usually F-1 or J-1 visa holder) in the United States (“U.S.”) and I have no U.S. income, will I be required to file a U.S. tax return? </a:t>
            </a:r>
            <a:endParaRPr lang="en-US" sz="2600" dirty="0" smtClean="0">
              <a:latin typeface="+mj-lt"/>
            </a:endParaRPr>
          </a:p>
          <a:p>
            <a:endParaRPr lang="en-US" sz="2600" dirty="0">
              <a:latin typeface="+mj-lt"/>
            </a:endParaRPr>
          </a:p>
        </p:txBody>
      </p:sp>
      <p:sp>
        <p:nvSpPr>
          <p:cNvPr id="5" name="Rectangle 4"/>
          <p:cNvSpPr/>
          <p:nvPr/>
        </p:nvSpPr>
        <p:spPr>
          <a:xfrm>
            <a:off x="952500" y="2971800"/>
            <a:ext cx="7162800" cy="1200329"/>
          </a:xfrm>
          <a:prstGeom prst="rect">
            <a:avLst/>
          </a:prstGeom>
        </p:spPr>
        <p:txBody>
          <a:bodyPr wrap="square">
            <a:spAutoFit/>
          </a:bodyPr>
          <a:lstStyle/>
          <a:p>
            <a:r>
              <a:rPr lang="en-US" sz="2400" dirty="0">
                <a:solidFill>
                  <a:srgbClr val="C00000"/>
                </a:solidFill>
                <a:latin typeface="+mj-lt"/>
              </a:rPr>
              <a:t>Yes, even if you have no income, you MUST file </a:t>
            </a:r>
            <a:r>
              <a:rPr lang="en-US" sz="2400" dirty="0" smtClean="0">
                <a:solidFill>
                  <a:srgbClr val="C00000"/>
                </a:solidFill>
                <a:latin typeface="+mj-lt"/>
              </a:rPr>
              <a:t>IRS Form </a:t>
            </a:r>
            <a:r>
              <a:rPr lang="en-US" sz="2400" dirty="0">
                <a:solidFill>
                  <a:srgbClr val="C00000"/>
                </a:solidFill>
                <a:latin typeface="+mj-lt"/>
              </a:rPr>
              <a:t>8843. </a:t>
            </a:r>
            <a:r>
              <a:rPr lang="en-US" sz="2400" dirty="0" smtClean="0">
                <a:solidFill>
                  <a:srgbClr val="C00000"/>
                </a:solidFill>
                <a:latin typeface="+mj-lt"/>
              </a:rPr>
              <a:t> You </a:t>
            </a:r>
            <a:r>
              <a:rPr lang="en-US" sz="2400" dirty="0" smtClean="0">
                <a:solidFill>
                  <a:srgbClr val="C00000"/>
                </a:solidFill>
                <a:latin typeface="+mj-lt"/>
              </a:rPr>
              <a:t>may use </a:t>
            </a:r>
            <a:r>
              <a:rPr lang="en-US" sz="2400" dirty="0" smtClean="0">
                <a:solidFill>
                  <a:srgbClr val="C00000"/>
                </a:solidFill>
                <a:latin typeface="+mj-lt"/>
              </a:rPr>
              <a:t>the FNTR software provided by the ISSSO to process this form.</a:t>
            </a:r>
            <a:endParaRPr lang="en-US" sz="2400" dirty="0">
              <a:solidFill>
                <a:srgbClr val="C00000"/>
              </a:solidFill>
              <a:latin typeface="+mj-lt"/>
            </a:endParaRPr>
          </a:p>
        </p:txBody>
      </p:sp>
    </p:spTree>
    <p:extLst>
      <p:ext uri="{BB962C8B-B14F-4D97-AF65-F5344CB8AC3E}">
        <p14:creationId xmlns:p14="http://schemas.microsoft.com/office/powerpoint/2010/main" val="2132107239"/>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click.wav"/>
          </p:stSnd>
        </p:sndAc>
      </p:transition>
    </mc:Choice>
    <mc:Fallback xmlns="">
      <p:transition spd="slow">
        <p:fade/>
        <p:sndAc>
          <p:stSnd>
            <p:snd r:embed="rId3" name="click.wav"/>
          </p:st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31433" y="685800"/>
            <a:ext cx="6726382" cy="830997"/>
          </a:xfrm>
          <a:prstGeom prst="rect">
            <a:avLst/>
          </a:prstGeom>
          <a:noFill/>
        </p:spPr>
        <p:txBody>
          <a:bodyPr wrap="square" rtlCol="0">
            <a:spAutoFit/>
          </a:bodyPr>
          <a:lstStyle/>
          <a:p>
            <a:r>
              <a:rPr lang="en-US" sz="2400" dirty="0" smtClean="0">
                <a:latin typeface="+mj-lt"/>
              </a:rPr>
              <a:t>My friend does not pay any taxes.  Why do I have to pay taxes if we are in the same situation?</a:t>
            </a:r>
            <a:endParaRPr lang="en-US" sz="2400" dirty="0">
              <a:latin typeface="+mj-lt"/>
            </a:endParaRPr>
          </a:p>
        </p:txBody>
      </p:sp>
      <p:sp>
        <p:nvSpPr>
          <p:cNvPr id="5" name="TextBox 4"/>
          <p:cNvSpPr txBox="1"/>
          <p:nvPr/>
        </p:nvSpPr>
        <p:spPr>
          <a:xfrm>
            <a:off x="1094224" y="1751704"/>
            <a:ext cx="6400800" cy="1569660"/>
          </a:xfrm>
          <a:prstGeom prst="rect">
            <a:avLst/>
          </a:prstGeom>
          <a:noFill/>
        </p:spPr>
        <p:txBody>
          <a:bodyPr wrap="square" rtlCol="0">
            <a:spAutoFit/>
          </a:bodyPr>
          <a:lstStyle/>
          <a:p>
            <a:r>
              <a:rPr lang="en-US" sz="2400" dirty="0" smtClean="0">
                <a:solidFill>
                  <a:srgbClr val="C00000"/>
                </a:solidFill>
                <a:latin typeface="+mj-lt"/>
              </a:rPr>
              <a:t>Although, it may SEEM as if your situation is the same, there are many different facts and circumstances that would qualify one individual for tax exemption benefits and not another.</a:t>
            </a:r>
            <a:endParaRPr lang="en-US" sz="2400" dirty="0">
              <a:solidFill>
                <a:srgbClr val="C00000"/>
              </a:solidFill>
              <a:latin typeface="+mj-lt"/>
            </a:endParaRPr>
          </a:p>
        </p:txBody>
      </p:sp>
      <p:sp>
        <p:nvSpPr>
          <p:cNvPr id="6" name="TextBox 5"/>
          <p:cNvSpPr txBox="1"/>
          <p:nvPr/>
        </p:nvSpPr>
        <p:spPr>
          <a:xfrm>
            <a:off x="900953" y="3881735"/>
            <a:ext cx="6726382" cy="461665"/>
          </a:xfrm>
          <a:prstGeom prst="rect">
            <a:avLst/>
          </a:prstGeom>
          <a:noFill/>
        </p:spPr>
        <p:txBody>
          <a:bodyPr wrap="square" rtlCol="0">
            <a:spAutoFit/>
          </a:bodyPr>
          <a:lstStyle/>
          <a:p>
            <a:r>
              <a:rPr lang="en-US" sz="2400" dirty="0" smtClean="0">
                <a:latin typeface="+mj-lt"/>
              </a:rPr>
              <a:t>My friend </a:t>
            </a:r>
            <a:r>
              <a:rPr lang="en-US" sz="2400" dirty="0" smtClean="0">
                <a:latin typeface="+mj-lt"/>
              </a:rPr>
              <a:t>used Turbo Tax Software.  Can I use it too?</a:t>
            </a:r>
            <a:endParaRPr lang="en-US" sz="2400" dirty="0">
              <a:latin typeface="+mj-lt"/>
            </a:endParaRPr>
          </a:p>
        </p:txBody>
      </p:sp>
      <p:sp>
        <p:nvSpPr>
          <p:cNvPr id="7" name="TextBox 6"/>
          <p:cNvSpPr txBox="1"/>
          <p:nvPr/>
        </p:nvSpPr>
        <p:spPr>
          <a:xfrm>
            <a:off x="1085259" y="4343400"/>
            <a:ext cx="6400800" cy="830997"/>
          </a:xfrm>
          <a:prstGeom prst="rect">
            <a:avLst/>
          </a:prstGeom>
          <a:noFill/>
        </p:spPr>
        <p:txBody>
          <a:bodyPr wrap="square" rtlCol="0">
            <a:spAutoFit/>
          </a:bodyPr>
          <a:lstStyle/>
          <a:p>
            <a:r>
              <a:rPr lang="en-US" sz="2400" dirty="0" smtClean="0">
                <a:solidFill>
                  <a:srgbClr val="C00000"/>
                </a:solidFill>
                <a:latin typeface="+mj-lt"/>
              </a:rPr>
              <a:t>Unless you have determined you are a resident for tax purposes, you should NOT use Turbo Tax.</a:t>
            </a:r>
            <a:endParaRPr lang="en-US" sz="2400" dirty="0">
              <a:solidFill>
                <a:srgbClr val="C00000"/>
              </a:solidFill>
              <a:latin typeface="+mj-lt"/>
            </a:endParaRPr>
          </a:p>
        </p:txBody>
      </p:sp>
    </p:spTree>
    <p:extLst>
      <p:ext uri="{BB962C8B-B14F-4D97-AF65-F5344CB8AC3E}">
        <p14:creationId xmlns:p14="http://schemas.microsoft.com/office/powerpoint/2010/main" val="1335691396"/>
      </p:ext>
    </p:extLst>
  </p:cSld>
  <p:clrMapOvr>
    <a:masterClrMapping/>
  </p:clrMapOvr>
  <mc:AlternateContent xmlns:mc="http://schemas.openxmlformats.org/markup-compatibility/2006" xmlns:p14="http://schemas.microsoft.com/office/powerpoint/2010/main">
    <mc:Choice Requires="p14">
      <p:transition spd="slow" p14:dur="1600">
        <p:blinds dir="vert"/>
        <p:sndAc>
          <p:stSnd>
            <p:snd r:embed="rId2" name="click.wav"/>
          </p:stSnd>
        </p:sndAc>
      </p:transition>
    </mc:Choice>
    <mc:Fallback xmlns="">
      <p:transition spd="slow">
        <p:blinds dir="vert"/>
        <p:sndAc>
          <p:stSnd>
            <p:snd r:embed="rId3" name="click.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7646" y="685801"/>
            <a:ext cx="7952509" cy="461665"/>
          </a:xfrm>
          <a:prstGeom prst="rect">
            <a:avLst/>
          </a:prstGeom>
          <a:noFill/>
        </p:spPr>
        <p:txBody>
          <a:bodyPr wrap="square" rtlCol="0">
            <a:spAutoFit/>
          </a:bodyPr>
          <a:lstStyle/>
          <a:p>
            <a:r>
              <a:rPr lang="en-US" sz="2400" dirty="0" smtClean="0">
                <a:latin typeface="+mj-lt"/>
              </a:rPr>
              <a:t>Is there someone who can help me with filing my tax return?</a:t>
            </a:r>
            <a:endParaRPr lang="en-US" sz="2400" dirty="0">
              <a:latin typeface="+mj-lt"/>
            </a:endParaRPr>
          </a:p>
        </p:txBody>
      </p:sp>
      <p:sp>
        <p:nvSpPr>
          <p:cNvPr id="4" name="TextBox 3"/>
          <p:cNvSpPr txBox="1"/>
          <p:nvPr/>
        </p:nvSpPr>
        <p:spPr>
          <a:xfrm>
            <a:off x="304800" y="1219200"/>
            <a:ext cx="8458200" cy="1569660"/>
          </a:xfrm>
          <a:prstGeom prst="rect">
            <a:avLst/>
          </a:prstGeom>
          <a:noFill/>
        </p:spPr>
        <p:txBody>
          <a:bodyPr wrap="square" rtlCol="0">
            <a:spAutoFit/>
          </a:bodyPr>
          <a:lstStyle/>
          <a:p>
            <a:r>
              <a:rPr lang="en-US" sz="2000" dirty="0" smtClean="0">
                <a:latin typeface="Arial" pitchFamily="34" charset="0"/>
                <a:cs typeface="Arial" pitchFamily="34" charset="0"/>
              </a:rPr>
              <a:t>Employees at the University of Houston are not able to provide you with assistance in preparing your tax return.  However, the University does offer the following tax preparation assistance at no cost to you:</a:t>
            </a:r>
          </a:p>
          <a:p>
            <a:endParaRPr lang="en-US" dirty="0"/>
          </a:p>
          <a:p>
            <a:endParaRPr lang="en-US" dirty="0"/>
          </a:p>
        </p:txBody>
      </p:sp>
      <p:sp>
        <p:nvSpPr>
          <p:cNvPr id="6" name="TextBox 5"/>
          <p:cNvSpPr txBox="1"/>
          <p:nvPr/>
        </p:nvSpPr>
        <p:spPr>
          <a:xfrm>
            <a:off x="287867" y="2370668"/>
            <a:ext cx="4284133" cy="355481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lang="en-US" dirty="0" smtClean="0"/>
          </a:p>
          <a:p>
            <a:pPr algn="ctr"/>
            <a:r>
              <a:rPr lang="en-US" sz="2200" b="1" dirty="0" smtClean="0">
                <a:latin typeface="Arial" pitchFamily="34" charset="0"/>
                <a:cs typeface="Arial" pitchFamily="34" charset="0"/>
              </a:rPr>
              <a:t>VITA Program</a:t>
            </a:r>
          </a:p>
          <a:p>
            <a:pPr algn="ctr"/>
            <a:r>
              <a:rPr lang="en-US" sz="1600" dirty="0" smtClean="0">
                <a:latin typeface="Arial" pitchFamily="34" charset="0"/>
                <a:cs typeface="Arial" pitchFamily="34" charset="0"/>
              </a:rPr>
              <a:t>(Volunteer Income Tax </a:t>
            </a:r>
          </a:p>
          <a:p>
            <a:pPr algn="ctr"/>
            <a:r>
              <a:rPr lang="en-US" sz="1600" dirty="0" smtClean="0">
                <a:latin typeface="Arial" pitchFamily="34" charset="0"/>
                <a:cs typeface="Arial" pitchFamily="34" charset="0"/>
              </a:rPr>
              <a:t>Assistance Program)</a:t>
            </a:r>
          </a:p>
          <a:p>
            <a:endParaRPr lang="en-US" dirty="0" smtClean="0"/>
          </a:p>
          <a:p>
            <a:pPr algn="ctr"/>
            <a:r>
              <a:rPr lang="en-US" sz="1700" dirty="0">
                <a:latin typeface="Arial" pitchFamily="34" charset="0"/>
                <a:cs typeface="Arial" pitchFamily="34" charset="0"/>
              </a:rPr>
              <a:t>Certified Public Accountants in the Houston area and UH graduate business students volunteer to help prepare/review NRA tax returns at no cost to </a:t>
            </a:r>
            <a:r>
              <a:rPr lang="en-US" sz="1700" dirty="0" smtClean="0">
                <a:latin typeface="Arial" pitchFamily="34" charset="0"/>
                <a:cs typeface="Arial" pitchFamily="34" charset="0"/>
              </a:rPr>
              <a:t>you.  Please note, this service is by appointment only</a:t>
            </a:r>
            <a:r>
              <a:rPr lang="en-US" sz="1700" dirty="0">
                <a:latin typeface="Arial" pitchFamily="34" charset="0"/>
                <a:cs typeface="Arial" pitchFamily="34" charset="0"/>
              </a:rPr>
              <a:t>. </a:t>
            </a:r>
            <a:endParaRPr lang="en-US" sz="1700" dirty="0" smtClean="0">
              <a:latin typeface="Arial" pitchFamily="34" charset="0"/>
              <a:cs typeface="Arial" pitchFamily="34" charset="0"/>
            </a:endParaRPr>
          </a:p>
          <a:p>
            <a:pPr algn="ctr"/>
            <a:endParaRPr lang="en-US" dirty="0">
              <a:latin typeface="Arial" pitchFamily="34" charset="0"/>
              <a:cs typeface="Arial" pitchFamily="34" charset="0"/>
            </a:endParaRPr>
          </a:p>
          <a:p>
            <a:pPr algn="ctr"/>
            <a:r>
              <a:rPr lang="en-US" sz="1600" dirty="0" smtClean="0">
                <a:latin typeface="Arial" pitchFamily="34" charset="0"/>
                <a:cs typeface="Arial" pitchFamily="34" charset="0"/>
              </a:rPr>
              <a:t>Location &amp; Time</a:t>
            </a:r>
          </a:p>
          <a:p>
            <a:pPr algn="ctr"/>
            <a:r>
              <a:rPr lang="en-US" sz="1600" dirty="0" smtClean="0">
                <a:latin typeface="Arial" pitchFamily="34" charset="0"/>
                <a:cs typeface="Arial" pitchFamily="34" charset="0"/>
              </a:rPr>
              <a:t>To Be Announced</a:t>
            </a:r>
            <a:endParaRPr lang="en-US" sz="1600" dirty="0"/>
          </a:p>
        </p:txBody>
      </p:sp>
      <p:sp>
        <p:nvSpPr>
          <p:cNvPr id="7" name="TextBox 6"/>
          <p:cNvSpPr txBox="1"/>
          <p:nvPr/>
        </p:nvSpPr>
        <p:spPr>
          <a:xfrm>
            <a:off x="4800600" y="2362200"/>
            <a:ext cx="3657600" cy="3123932"/>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lang="en-US" dirty="0" smtClean="0">
              <a:latin typeface="Arial" pitchFamily="34" charset="0"/>
              <a:cs typeface="Arial" pitchFamily="34" charset="0"/>
            </a:endParaRPr>
          </a:p>
          <a:p>
            <a:pPr algn="ctr"/>
            <a:r>
              <a:rPr lang="en-US" sz="2200" b="1" dirty="0" smtClean="0">
                <a:latin typeface="Arial" pitchFamily="34" charset="0"/>
                <a:cs typeface="Arial" pitchFamily="34" charset="0"/>
              </a:rPr>
              <a:t>FNTR</a:t>
            </a:r>
          </a:p>
          <a:p>
            <a:pPr algn="ctr"/>
            <a:r>
              <a:rPr lang="en-US" dirty="0" smtClean="0">
                <a:latin typeface="Arial" pitchFamily="34" charset="0"/>
                <a:cs typeface="Arial" pitchFamily="34" charset="0"/>
              </a:rPr>
              <a:t>(Foreign National </a:t>
            </a:r>
          </a:p>
          <a:p>
            <a:pPr algn="ctr"/>
            <a:r>
              <a:rPr lang="en-US" dirty="0" smtClean="0">
                <a:latin typeface="Arial" pitchFamily="34" charset="0"/>
                <a:cs typeface="Arial" pitchFamily="34" charset="0"/>
              </a:rPr>
              <a:t>Tax Resource)</a:t>
            </a:r>
          </a:p>
          <a:p>
            <a:pPr algn="ctr"/>
            <a:endParaRPr lang="en-US" dirty="0">
              <a:latin typeface="Arial" pitchFamily="34" charset="0"/>
              <a:cs typeface="Arial" pitchFamily="34" charset="0"/>
            </a:endParaRPr>
          </a:p>
          <a:p>
            <a:pPr algn="ctr"/>
            <a:r>
              <a:rPr lang="en-US" sz="1700" dirty="0" smtClean="0">
                <a:latin typeface="Arial" pitchFamily="34" charset="0"/>
                <a:cs typeface="Arial" pitchFamily="34" charset="0"/>
              </a:rPr>
              <a:t>Tax preparation software purchased by ISSSO for the </a:t>
            </a:r>
            <a:r>
              <a:rPr lang="en-US" sz="1700" dirty="0">
                <a:latin typeface="Arial" pitchFamily="34" charset="0"/>
                <a:cs typeface="Arial" pitchFamily="34" charset="0"/>
              </a:rPr>
              <a:t>use of all NRAs at </a:t>
            </a:r>
            <a:r>
              <a:rPr lang="en-US" sz="1700" dirty="0" smtClean="0">
                <a:latin typeface="Arial" pitchFamily="34" charset="0"/>
                <a:cs typeface="Arial" pitchFamily="34" charset="0"/>
              </a:rPr>
              <a:t>the University of Houston. </a:t>
            </a:r>
            <a:r>
              <a:rPr lang="en-US" sz="1700" dirty="0">
                <a:latin typeface="Arial" pitchFamily="34" charset="0"/>
                <a:cs typeface="Arial" pitchFamily="34" charset="0"/>
              </a:rPr>
              <a:t>An email will be sent to you </a:t>
            </a:r>
            <a:r>
              <a:rPr lang="en-US" sz="1700" dirty="0" smtClean="0">
                <a:latin typeface="Arial" pitchFamily="34" charset="0"/>
                <a:cs typeface="Arial" pitchFamily="34" charset="0"/>
              </a:rPr>
              <a:t>in February with </a:t>
            </a:r>
            <a:r>
              <a:rPr lang="en-US" sz="1700" dirty="0">
                <a:latin typeface="Arial" pitchFamily="34" charset="0"/>
                <a:cs typeface="Arial" pitchFamily="34" charset="0"/>
              </a:rPr>
              <a:t>more detailed information</a:t>
            </a:r>
            <a:r>
              <a:rPr lang="en-US" sz="1700" dirty="0" smtClean="0">
                <a:latin typeface="Arial" pitchFamily="34" charset="0"/>
                <a:cs typeface="Arial" pitchFamily="34" charset="0"/>
              </a:rPr>
              <a:t>.</a:t>
            </a:r>
            <a:endParaRPr lang="en-US" sz="1700"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val="232090751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click.wav"/>
          </p:stSnd>
        </p:sndAc>
      </p:transition>
    </mc:Choice>
    <mc:Fallback xmlns="">
      <p:transition spd="slow">
        <p:fade/>
        <p:sndAc>
          <p:stSnd>
            <p:snd r:embed="rId3" name="click.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457200"/>
            <a:ext cx="8610600" cy="990600"/>
          </a:xfrm>
        </p:spPr>
        <p:txBody>
          <a:bodyPr>
            <a:noAutofit/>
          </a:bodyPr>
          <a:lstStyle/>
          <a:p>
            <a:r>
              <a:rPr lang="en-US" sz="3300" dirty="0" smtClean="0"/>
              <a:t>How to Reduce or Stop Tax  Withholding Process</a:t>
            </a:r>
            <a:endParaRPr lang="en-US" sz="3300" dirty="0"/>
          </a:p>
        </p:txBody>
      </p:sp>
      <p:sp>
        <p:nvSpPr>
          <p:cNvPr id="41" name="Text Placeholder 40"/>
          <p:cNvSpPr>
            <a:spLocks noGrp="1"/>
          </p:cNvSpPr>
          <p:nvPr>
            <p:ph type="body" sz="quarter" idx="16"/>
          </p:nvPr>
        </p:nvSpPr>
        <p:spPr>
          <a:xfrm>
            <a:off x="2423410" y="1600200"/>
            <a:ext cx="6400800" cy="973200"/>
          </a:xfrm>
        </p:spPr>
        <p:txBody>
          <a:bodyPr>
            <a:normAutofit fontScale="92500" lnSpcReduction="20000"/>
          </a:bodyPr>
          <a:lstStyle/>
          <a:p>
            <a:pPr lvl="0"/>
            <a:r>
              <a:rPr lang="en-US" b="1" dirty="0" smtClean="0"/>
              <a:t>Complete Foreign National Tax Information Form provided by your hiring official</a:t>
            </a:r>
            <a:r>
              <a:rPr lang="en-US" dirty="0" smtClean="0"/>
              <a:t/>
            </a:r>
            <a:br>
              <a:rPr lang="en-US" dirty="0" smtClean="0"/>
            </a:br>
            <a:r>
              <a:rPr lang="en-US" sz="1200" dirty="0" smtClean="0"/>
              <a:t>Submit copies of your immigration documents to your department or Human Resources to be photocopied. If neither HR nor your department request this information from you, please notify the Tax Department by email (</a:t>
            </a:r>
            <a:r>
              <a:rPr lang="en-US" sz="1200" dirty="0" smtClean="0">
                <a:hlinkClick r:id="rId3"/>
              </a:rPr>
              <a:t>egiron@central.uh.edu</a:t>
            </a:r>
            <a:r>
              <a:rPr lang="en-US" sz="1200" dirty="0" smtClean="0"/>
              <a:t>) immediately.  Please include PeopleSoft ID Number in your email correspondence.</a:t>
            </a:r>
            <a:endParaRPr lang="en-US" dirty="0" smtClean="0"/>
          </a:p>
          <a:p>
            <a:endParaRPr lang="en-US" dirty="0"/>
          </a:p>
        </p:txBody>
      </p:sp>
      <p:sp>
        <p:nvSpPr>
          <p:cNvPr id="42" name="Text Placeholder 41"/>
          <p:cNvSpPr>
            <a:spLocks noGrp="1"/>
          </p:cNvSpPr>
          <p:nvPr>
            <p:ph type="body" sz="quarter" idx="17"/>
          </p:nvPr>
        </p:nvSpPr>
        <p:spPr>
          <a:xfrm>
            <a:off x="2423410" y="2590800"/>
            <a:ext cx="6324600" cy="838200"/>
          </a:xfrm>
        </p:spPr>
        <p:txBody>
          <a:bodyPr/>
          <a:lstStyle/>
          <a:p>
            <a:pPr lvl="0"/>
            <a:r>
              <a:rPr lang="en-US" b="1" dirty="0" smtClean="0"/>
              <a:t>Logon to Foreign National Information System (FNIS)</a:t>
            </a:r>
            <a:r>
              <a:rPr lang="en-US" dirty="0" smtClean="0"/>
              <a:t/>
            </a:r>
            <a:br>
              <a:rPr lang="en-US" dirty="0" smtClean="0"/>
            </a:br>
            <a:r>
              <a:rPr lang="en-US" sz="1200" dirty="0" smtClean="0"/>
              <a:t>After packet and copies of documentation are received by the Tax Department, you will receive an email that contains website &amp; user information.  You must enter the required data.</a:t>
            </a:r>
            <a:endParaRPr lang="en-US" dirty="0" smtClean="0"/>
          </a:p>
          <a:p>
            <a:endParaRPr lang="en-US" dirty="0"/>
          </a:p>
        </p:txBody>
      </p:sp>
      <p:sp>
        <p:nvSpPr>
          <p:cNvPr id="43" name="Text Placeholder 42"/>
          <p:cNvSpPr>
            <a:spLocks noGrp="1"/>
          </p:cNvSpPr>
          <p:nvPr>
            <p:ph type="body" sz="quarter" idx="18"/>
          </p:nvPr>
        </p:nvSpPr>
        <p:spPr>
          <a:xfrm>
            <a:off x="2423410" y="4495800"/>
            <a:ext cx="6324600" cy="838200"/>
          </a:xfrm>
        </p:spPr>
        <p:txBody>
          <a:bodyPr/>
          <a:lstStyle/>
          <a:p>
            <a:pPr lvl="0"/>
            <a:r>
              <a:rPr lang="en-US" b="1" dirty="0" smtClean="0"/>
              <a:t>Signing of Tax Forms</a:t>
            </a:r>
            <a:r>
              <a:rPr lang="en-US" dirty="0" smtClean="0"/>
              <a:t/>
            </a:r>
            <a:br>
              <a:rPr lang="en-US" dirty="0" smtClean="0"/>
            </a:br>
            <a:r>
              <a:rPr lang="en-US" sz="1200" dirty="0" smtClean="0"/>
              <a:t>If you are eligible for federal income tax treaty benefits, you will receive an email indicating IRS tax exemption forms are available on your FNIS account.</a:t>
            </a:r>
            <a:endParaRPr lang="en-US" dirty="0" smtClean="0"/>
          </a:p>
          <a:p>
            <a:endParaRPr lang="en-US" dirty="0"/>
          </a:p>
        </p:txBody>
      </p:sp>
      <p:sp>
        <p:nvSpPr>
          <p:cNvPr id="44" name="Text Placeholder 43"/>
          <p:cNvSpPr>
            <a:spLocks noGrp="1"/>
          </p:cNvSpPr>
          <p:nvPr>
            <p:ph type="body" sz="quarter" idx="19"/>
          </p:nvPr>
        </p:nvSpPr>
        <p:spPr>
          <a:xfrm>
            <a:off x="2423410" y="5410200"/>
            <a:ext cx="6415790" cy="914400"/>
          </a:xfrm>
        </p:spPr>
        <p:txBody>
          <a:bodyPr>
            <a:normAutofit/>
          </a:bodyPr>
          <a:lstStyle/>
          <a:p>
            <a:pPr lvl="0"/>
            <a:r>
              <a:rPr lang="en-US" b="1" dirty="0" smtClean="0"/>
              <a:t>Tax Exemptions Applied to Payroll</a:t>
            </a:r>
          </a:p>
          <a:p>
            <a:pPr lvl="0"/>
            <a:r>
              <a:rPr lang="en-US" sz="1200" dirty="0" smtClean="0"/>
              <a:t>All tax exemptions are applied to payroll, you will notice a reduction in taxes in approximately 2 pay cycles.</a:t>
            </a:r>
          </a:p>
          <a:p>
            <a:endParaRPr lang="en-US" dirty="0"/>
          </a:p>
        </p:txBody>
      </p:sp>
      <p:sp>
        <p:nvSpPr>
          <p:cNvPr id="24" name="Trapezoid 23"/>
          <p:cNvSpPr/>
          <p:nvPr/>
        </p:nvSpPr>
        <p:spPr>
          <a:xfrm>
            <a:off x="762000" y="1668570"/>
            <a:ext cx="1600200" cy="533400"/>
          </a:xfrm>
          <a:prstGeom prst="trapezoid">
            <a:avLst/>
          </a:prstGeom>
          <a:solidFill>
            <a:schemeClr val="accent1"/>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dirty="0" smtClean="0">
                <a:solidFill>
                  <a:schemeClr val="bg1"/>
                </a:solidFill>
              </a:rPr>
              <a:t>Step 1</a:t>
            </a:r>
            <a:endParaRPr lang="en-US" sz="1600" dirty="0">
              <a:solidFill>
                <a:schemeClr val="bg1"/>
              </a:solidFill>
            </a:endParaRPr>
          </a:p>
        </p:txBody>
      </p:sp>
      <p:sp>
        <p:nvSpPr>
          <p:cNvPr id="46" name="Text Placeholder 45"/>
          <p:cNvSpPr>
            <a:spLocks noGrp="1"/>
          </p:cNvSpPr>
          <p:nvPr>
            <p:ph type="body" sz="quarter" idx="15"/>
          </p:nvPr>
        </p:nvSpPr>
        <p:spPr>
          <a:xfrm>
            <a:off x="2423410" y="3551670"/>
            <a:ext cx="6629400" cy="838200"/>
          </a:xfrm>
        </p:spPr>
        <p:txBody>
          <a:bodyPr/>
          <a:lstStyle/>
          <a:p>
            <a:pPr lvl="0"/>
            <a:r>
              <a:rPr lang="en-US" b="1" dirty="0" smtClean="0"/>
              <a:t>Tax Analysis</a:t>
            </a:r>
          </a:p>
          <a:p>
            <a:pPr lvl="0"/>
            <a:r>
              <a:rPr lang="en-US" sz="1200" dirty="0" smtClean="0"/>
              <a:t>The data you have entered is reviewed and approved, a tax analysis is completed.  The results will determine what, if any, tax treaty exemption benefits you may be eligible for.</a:t>
            </a:r>
            <a:endParaRPr lang="en-US" dirty="0" smtClean="0"/>
          </a:p>
          <a:p>
            <a:endParaRPr lang="en-US" dirty="0"/>
          </a:p>
        </p:txBody>
      </p:sp>
      <p:sp>
        <p:nvSpPr>
          <p:cNvPr id="25" name="Trapezoid 24"/>
          <p:cNvSpPr/>
          <p:nvPr/>
        </p:nvSpPr>
        <p:spPr>
          <a:xfrm>
            <a:off x="762000" y="2531250"/>
            <a:ext cx="1600200" cy="533400"/>
          </a:xfrm>
          <a:prstGeom prst="trapezoid">
            <a:avLst/>
          </a:prstGeom>
          <a:solidFill>
            <a:schemeClr val="tx2">
              <a:lumMod val="50000"/>
              <a:lumOff val="5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dirty="0" smtClean="0">
                <a:solidFill>
                  <a:schemeClr val="bg1"/>
                </a:solidFill>
              </a:rPr>
              <a:t>Step 2</a:t>
            </a:r>
            <a:endParaRPr lang="en-US" sz="1600" dirty="0">
              <a:solidFill>
                <a:schemeClr val="bg1"/>
              </a:solidFill>
            </a:endParaRPr>
          </a:p>
        </p:txBody>
      </p:sp>
      <p:sp>
        <p:nvSpPr>
          <p:cNvPr id="31" name="Trapezoid 30"/>
          <p:cNvSpPr/>
          <p:nvPr/>
        </p:nvSpPr>
        <p:spPr>
          <a:xfrm>
            <a:off x="762000" y="3505200"/>
            <a:ext cx="1600200" cy="533400"/>
          </a:xfrm>
          <a:prstGeom prst="trapezoid">
            <a:avLst/>
          </a:prstGeom>
          <a:solidFill>
            <a:srgbClr val="CA507C"/>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dirty="0" smtClean="0">
                <a:solidFill>
                  <a:schemeClr val="bg1"/>
                </a:solidFill>
              </a:rPr>
              <a:t>Step 3</a:t>
            </a:r>
            <a:endParaRPr lang="en-US" sz="1600" dirty="0">
              <a:solidFill>
                <a:schemeClr val="bg1"/>
              </a:solidFill>
            </a:endParaRPr>
          </a:p>
        </p:txBody>
      </p:sp>
      <p:sp>
        <p:nvSpPr>
          <p:cNvPr id="32" name="Trapezoid 31"/>
          <p:cNvSpPr/>
          <p:nvPr/>
        </p:nvSpPr>
        <p:spPr>
          <a:xfrm>
            <a:off x="762000" y="4450410"/>
            <a:ext cx="1600200" cy="533400"/>
          </a:xfrm>
          <a:prstGeom prst="trapezoid">
            <a:avLst/>
          </a:prstGeom>
          <a:solidFill>
            <a:srgbClr val="0070C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dirty="0" smtClean="0">
                <a:solidFill>
                  <a:schemeClr val="bg1"/>
                </a:solidFill>
              </a:rPr>
              <a:t>Step 4</a:t>
            </a:r>
            <a:endParaRPr lang="en-US" sz="1600" dirty="0">
              <a:solidFill>
                <a:schemeClr val="bg1"/>
              </a:solidFill>
            </a:endParaRPr>
          </a:p>
        </p:txBody>
      </p:sp>
      <p:sp>
        <p:nvSpPr>
          <p:cNvPr id="33" name="Trapezoid 32"/>
          <p:cNvSpPr/>
          <p:nvPr/>
        </p:nvSpPr>
        <p:spPr>
          <a:xfrm>
            <a:off x="762000" y="5448090"/>
            <a:ext cx="1600200" cy="533400"/>
          </a:xfrm>
          <a:prstGeom prst="trapezoid">
            <a:avLst/>
          </a:prstGeom>
          <a:solidFill>
            <a:srgbClr val="00206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dirty="0" smtClean="0">
                <a:solidFill>
                  <a:schemeClr val="bg1"/>
                </a:solidFill>
              </a:rPr>
              <a:t>Step 5</a:t>
            </a:r>
            <a:endParaRPr lang="en-US" sz="1600" dirty="0">
              <a:solidFill>
                <a:schemeClr val="bg1"/>
              </a:solidFill>
            </a:endParaRPr>
          </a:p>
        </p:txBody>
      </p:sp>
    </p:spTree>
    <p:extLst>
      <p:ext uri="{BB962C8B-B14F-4D97-AF65-F5344CB8AC3E}">
        <p14:creationId xmlns:p14="http://schemas.microsoft.com/office/powerpoint/2010/main" val="2936609238"/>
      </p:ext>
    </p:extLst>
  </p:cSld>
  <p:clrMapOvr>
    <a:masterClrMapping/>
  </p:clrMapOvr>
  <p:transition spd="slow">
    <p:randomBar dir="vert"/>
    <p:sndAc>
      <p:stSnd>
        <p:snd r:embed="rId2" name="click.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76" y="685800"/>
            <a:ext cx="6784848" cy="990600"/>
          </a:xfrm>
        </p:spPr>
        <p:txBody>
          <a:bodyPr>
            <a:normAutofit/>
          </a:bodyPr>
          <a:lstStyle/>
          <a:p>
            <a:r>
              <a:rPr lang="en-US" sz="4000" dirty="0" smtClean="0"/>
              <a:t>Where is the Tax Department?</a:t>
            </a:r>
            <a:endParaRPr lang="en-US" sz="4000" dirty="0"/>
          </a:p>
        </p:txBody>
      </p:sp>
      <p:sp>
        <p:nvSpPr>
          <p:cNvPr id="6" name="TextBox 5"/>
          <p:cNvSpPr txBox="1"/>
          <p:nvPr/>
        </p:nvSpPr>
        <p:spPr>
          <a:xfrm>
            <a:off x="609600" y="1784152"/>
            <a:ext cx="8153400" cy="4616648"/>
          </a:xfrm>
          <a:prstGeom prst="rect">
            <a:avLst/>
          </a:prstGeom>
          <a:noFill/>
        </p:spPr>
        <p:txBody>
          <a:bodyPr wrap="square" rtlCol="0">
            <a:spAutoFit/>
          </a:bodyPr>
          <a:lstStyle/>
          <a:p>
            <a:r>
              <a:rPr lang="en-US" sz="2000" dirty="0" smtClean="0">
                <a:latin typeface="Arial" pitchFamily="34" charset="0"/>
                <a:cs typeface="Arial" pitchFamily="34" charset="0"/>
              </a:rPr>
              <a:t>Our offices are located at Energy Research Park, Building 1.  The most convenient method  of reaching our offices is to ride the ERP/Eastwood Shuttle.  The shuttle stop can be found at the University Center.   Please notify the bus driver, you need to stop at Building 1 (the LAST stop at ERP).</a:t>
            </a:r>
          </a:p>
          <a:p>
            <a:endParaRPr lang="en-US" sz="2000" dirty="0">
              <a:latin typeface="Arial" pitchFamily="34" charset="0"/>
              <a:cs typeface="Arial" pitchFamily="34" charset="0"/>
            </a:endParaRPr>
          </a:p>
          <a:p>
            <a:r>
              <a:rPr lang="en-US" sz="2000" dirty="0" smtClean="0">
                <a:latin typeface="Arial" pitchFamily="34" charset="0"/>
                <a:cs typeface="Arial" pitchFamily="34" charset="0"/>
              </a:rPr>
              <a:t>Elizabeth Giron, Room 113</a:t>
            </a:r>
          </a:p>
          <a:p>
            <a:r>
              <a:rPr lang="en-US" sz="2000" dirty="0" smtClean="0">
                <a:latin typeface="Arial" pitchFamily="34" charset="0"/>
                <a:cs typeface="Arial" pitchFamily="34" charset="0"/>
              </a:rPr>
              <a:t>Alma Villarreal, Room 115</a:t>
            </a:r>
          </a:p>
          <a:p>
            <a:endParaRPr lang="en-US" sz="2000" dirty="0">
              <a:latin typeface="Arial" pitchFamily="34" charset="0"/>
              <a:cs typeface="Arial" pitchFamily="34" charset="0"/>
            </a:endParaRPr>
          </a:p>
          <a:p>
            <a:r>
              <a:rPr lang="en-US" sz="2000" dirty="0" smtClean="0">
                <a:latin typeface="Arial" pitchFamily="34" charset="0"/>
                <a:cs typeface="Arial" pitchFamily="34" charset="0"/>
              </a:rPr>
              <a:t>To better serve you, we see visitors by </a:t>
            </a:r>
            <a:r>
              <a:rPr lang="en-US" sz="2000" b="1" dirty="0" smtClean="0">
                <a:solidFill>
                  <a:srgbClr val="FF0000"/>
                </a:solidFill>
                <a:latin typeface="Arial" pitchFamily="34" charset="0"/>
                <a:cs typeface="Arial" pitchFamily="34" charset="0"/>
              </a:rPr>
              <a:t>appointment only </a:t>
            </a:r>
            <a:r>
              <a:rPr lang="en-US" sz="2000" dirty="0" smtClean="0">
                <a:latin typeface="Arial" pitchFamily="34" charset="0"/>
                <a:cs typeface="Arial" pitchFamily="34" charset="0"/>
              </a:rPr>
              <a:t>between the hours of 8:30 a.m.  – </a:t>
            </a:r>
            <a:r>
              <a:rPr lang="en-US" sz="2000" dirty="0" smtClean="0">
                <a:latin typeface="Arial" pitchFamily="34" charset="0"/>
                <a:cs typeface="Arial" pitchFamily="34" charset="0"/>
              </a:rPr>
              <a:t>3:00 </a:t>
            </a:r>
            <a:r>
              <a:rPr lang="en-US" sz="2000" dirty="0" smtClean="0">
                <a:latin typeface="Arial" pitchFamily="34" charset="0"/>
                <a:cs typeface="Arial" pitchFamily="34" charset="0"/>
              </a:rPr>
              <a:t>p.m.  To schedule an appointment, please send email request to Elizabeth Giron  </a:t>
            </a:r>
            <a:r>
              <a:rPr lang="en-US" sz="2000" dirty="0" smtClean="0">
                <a:latin typeface="Arial" pitchFamily="34" charset="0"/>
                <a:cs typeface="Arial" pitchFamily="34" charset="0"/>
                <a:hlinkClick r:id="rId3"/>
              </a:rPr>
              <a:t>egiron@central.uh.edu</a:t>
            </a:r>
            <a:endParaRPr lang="en-US" sz="2000" dirty="0" smtClean="0">
              <a:latin typeface="Arial" pitchFamily="34" charset="0"/>
              <a:cs typeface="Arial" pitchFamily="34" charset="0"/>
            </a:endParaRPr>
          </a:p>
          <a:p>
            <a:endParaRPr lang="en-US" dirty="0"/>
          </a:p>
          <a:p>
            <a:endParaRPr lang="en-US" dirty="0"/>
          </a:p>
          <a:p>
            <a:endParaRPr lang="en-US" dirty="0"/>
          </a:p>
        </p:txBody>
      </p:sp>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124200"/>
            <a:ext cx="3200400" cy="1416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9525617"/>
      </p:ext>
    </p:extLst>
  </p:cSld>
  <p:clrMapOvr>
    <a:masterClrMapping/>
  </p:clrMapOvr>
  <p:transition spd="slow">
    <p:randomBar dir="vert"/>
    <p:sndAc>
      <p:stSnd>
        <p:snd r:embed="rId2" name="click.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267200"/>
            <a:ext cx="3962400" cy="338139"/>
          </a:xfrm>
        </p:spPr>
        <p:txBody>
          <a:bodyPr>
            <a:normAutofit fontScale="90000"/>
          </a:bodyPr>
          <a:lstStyle/>
          <a:p>
            <a:r>
              <a:rPr lang="en-US" dirty="0" smtClean="0">
                <a:solidFill>
                  <a:schemeClr val="accent2">
                    <a:lumMod val="20000"/>
                    <a:lumOff val="80000"/>
                  </a:schemeClr>
                </a:solidFill>
              </a:rPr>
              <a:t>Picture Page Layout</a:t>
            </a:r>
            <a:endParaRPr lang="en-US" dirty="0">
              <a:solidFill>
                <a:schemeClr val="accent2">
                  <a:lumMod val="20000"/>
                  <a:lumOff val="80000"/>
                </a:schemeClr>
              </a:solidFill>
            </a:endParaRPr>
          </a:p>
        </p:txBody>
      </p:sp>
      <p:sp>
        <p:nvSpPr>
          <p:cNvPr id="4" name="Text Placeholder 3"/>
          <p:cNvSpPr>
            <a:spLocks noGrp="1"/>
          </p:cNvSpPr>
          <p:nvPr>
            <p:ph type="body" sz="half" idx="2"/>
          </p:nvPr>
        </p:nvSpPr>
        <p:spPr>
          <a:xfrm>
            <a:off x="876300" y="4572001"/>
            <a:ext cx="7086600" cy="914399"/>
          </a:xfrm>
        </p:spPr>
        <p:txBody>
          <a:bodyPr>
            <a:normAutofit fontScale="25000" lnSpcReduction="20000"/>
          </a:bodyPr>
          <a:lstStyle/>
          <a:p>
            <a:r>
              <a:rPr lang="en-US" sz="9600" dirty="0" smtClean="0">
                <a:latin typeface="+mj-lt"/>
                <a:cs typeface="Arial" pitchFamily="34" charset="0"/>
              </a:rPr>
              <a:t>If you have any questions, please contact us by email:</a:t>
            </a:r>
          </a:p>
          <a:p>
            <a:endParaRPr lang="en-US" sz="8000" dirty="0" smtClean="0">
              <a:latin typeface="Arial" pitchFamily="34" charset="0"/>
              <a:cs typeface="Arial" pitchFamily="34" charset="0"/>
            </a:endParaRPr>
          </a:p>
          <a:p>
            <a:r>
              <a:rPr lang="en-US" sz="8000" dirty="0" smtClean="0">
                <a:latin typeface="Arial" pitchFamily="34" charset="0"/>
                <a:cs typeface="Arial" pitchFamily="34" charset="0"/>
              </a:rPr>
              <a:t>Alma </a:t>
            </a:r>
            <a:r>
              <a:rPr lang="en-US" sz="8000" dirty="0">
                <a:latin typeface="Arial" pitchFamily="34" charset="0"/>
                <a:cs typeface="Arial" pitchFamily="34" charset="0"/>
              </a:rPr>
              <a:t>Villarreal (</a:t>
            </a:r>
            <a:r>
              <a:rPr lang="en-US" sz="8000" dirty="0">
                <a:latin typeface="Arial" pitchFamily="34" charset="0"/>
                <a:cs typeface="Arial" pitchFamily="34" charset="0"/>
                <a:hlinkClick r:id="rId3"/>
              </a:rPr>
              <a:t>avillare@central.uh.edu</a:t>
            </a:r>
            <a:r>
              <a:rPr lang="en-US" sz="8000" dirty="0" smtClean="0">
                <a:latin typeface="Arial" pitchFamily="34" charset="0"/>
                <a:cs typeface="Arial" pitchFamily="34" charset="0"/>
              </a:rPr>
              <a:t>)</a:t>
            </a:r>
          </a:p>
          <a:p>
            <a:r>
              <a:rPr lang="en-US" sz="8000" dirty="0" smtClean="0">
                <a:latin typeface="Arial" pitchFamily="34" charset="0"/>
                <a:cs typeface="Arial" pitchFamily="34" charset="0"/>
              </a:rPr>
              <a:t>Elizabeth Giron (</a:t>
            </a:r>
            <a:r>
              <a:rPr lang="en-US" sz="8000" dirty="0" smtClean="0">
                <a:latin typeface="Arial" pitchFamily="34" charset="0"/>
                <a:cs typeface="Arial" pitchFamily="34" charset="0"/>
                <a:hlinkClick r:id="rId4"/>
              </a:rPr>
              <a:t>egiron@central.uh.edu</a:t>
            </a:r>
            <a:r>
              <a:rPr lang="en-US" sz="8000" dirty="0" smtClean="0">
                <a:latin typeface="Arial" pitchFamily="34" charset="0"/>
                <a:cs typeface="Arial" pitchFamily="34" charset="0"/>
              </a:rPr>
              <a:t>)</a:t>
            </a:r>
          </a:p>
          <a:p>
            <a:endParaRPr lang="en-US" dirty="0">
              <a:latin typeface="Arial" pitchFamily="34" charset="0"/>
              <a:cs typeface="Arial" pitchFamily="34" charset="0"/>
            </a:endParaRPr>
          </a:p>
        </p:txBody>
      </p:sp>
      <p:pic>
        <p:nvPicPr>
          <p:cNvPr id="8" name="Picture Placeholder 7" descr="puzzle_piece_stickfigures.png"/>
          <p:cNvPicPr>
            <a:picLocks noGrp="1" noChangeAspect="1"/>
          </p:cNvPicPr>
          <p:nvPr>
            <p:ph type="pic" idx="1"/>
          </p:nvPr>
        </p:nvPicPr>
        <p:blipFill>
          <a:blip r:embed="rId5"/>
          <a:srcRect t="4074" b="4074"/>
          <a:stretch>
            <a:fillRect/>
          </a:stretch>
        </p:blipFill>
        <p:spPr>
          <a:xfrm>
            <a:off x="990600" y="533400"/>
            <a:ext cx="6858000" cy="3543300"/>
          </a:xfrm>
        </p:spPr>
      </p:pic>
    </p:spTree>
    <p:extLst>
      <p:ext uri="{BB962C8B-B14F-4D97-AF65-F5344CB8AC3E}">
        <p14:creationId xmlns:p14="http://schemas.microsoft.com/office/powerpoint/2010/main" val="1283472014"/>
      </p:ext>
    </p:extLst>
  </p:cSld>
  <p:clrMapOvr>
    <a:masterClrMapping/>
  </p:clrMapOvr>
  <p:transition spd="slow">
    <p:push dir="u"/>
    <p:sndAc>
      <p:stSnd>
        <p:snd r:embed="rId2" name="click.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397" y="1371600"/>
            <a:ext cx="5040562"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943600" y="2057400"/>
            <a:ext cx="2286000" cy="219985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900" b="1" dirty="0" smtClean="0">
                <a:latin typeface="Arial Narrow" pitchFamily="34" charset="0"/>
              </a:rPr>
              <a:t>You </a:t>
            </a:r>
            <a:r>
              <a:rPr lang="en-US" sz="1900" b="1" dirty="0">
                <a:latin typeface="Arial Narrow" pitchFamily="34" charset="0"/>
              </a:rPr>
              <a:t>should receive </a:t>
            </a:r>
            <a:r>
              <a:rPr lang="en-US" sz="1900" b="1" dirty="0" smtClean="0">
                <a:latin typeface="Arial Narrow" pitchFamily="34" charset="0"/>
              </a:rPr>
              <a:t>this form from your hiring </a:t>
            </a:r>
            <a:r>
              <a:rPr lang="en-US" sz="1900" b="1" dirty="0">
                <a:latin typeface="Arial Narrow" pitchFamily="34" charset="0"/>
              </a:rPr>
              <a:t>official. </a:t>
            </a:r>
            <a:endParaRPr lang="en-US" sz="1900" b="1" dirty="0" smtClean="0">
              <a:latin typeface="Arial Narrow" pitchFamily="34" charset="0"/>
            </a:endParaRPr>
          </a:p>
          <a:p>
            <a:pPr algn="ctr"/>
            <a:endParaRPr lang="en-US" sz="1900" b="1" dirty="0" smtClean="0">
              <a:latin typeface="Arial Narrow" pitchFamily="34" charset="0"/>
            </a:endParaRPr>
          </a:p>
          <a:p>
            <a:pPr algn="ctr"/>
            <a:r>
              <a:rPr lang="en-US" sz="1900" b="1" dirty="0" smtClean="0">
                <a:latin typeface="Arial Narrow" pitchFamily="34" charset="0"/>
              </a:rPr>
              <a:t>If </a:t>
            </a:r>
            <a:r>
              <a:rPr lang="en-US" sz="1900" b="1" dirty="0">
                <a:latin typeface="Arial Narrow" pitchFamily="34" charset="0"/>
              </a:rPr>
              <a:t>you do </a:t>
            </a:r>
            <a:r>
              <a:rPr lang="en-US" sz="1900" b="1" dirty="0" smtClean="0">
                <a:latin typeface="Arial Narrow" pitchFamily="34" charset="0"/>
              </a:rPr>
              <a:t>not, </a:t>
            </a:r>
            <a:r>
              <a:rPr lang="en-US" sz="1900" b="1" dirty="0">
                <a:latin typeface="Arial Narrow" pitchFamily="34" charset="0"/>
              </a:rPr>
              <a:t>please send </a:t>
            </a:r>
            <a:r>
              <a:rPr lang="en-US" sz="1900" b="1" dirty="0" smtClean="0">
                <a:latin typeface="Arial Narrow" pitchFamily="34" charset="0"/>
              </a:rPr>
              <a:t>me </a:t>
            </a:r>
            <a:r>
              <a:rPr lang="en-US" sz="1900" b="1" dirty="0">
                <a:latin typeface="Arial Narrow" pitchFamily="34" charset="0"/>
              </a:rPr>
              <a:t>an email </a:t>
            </a:r>
            <a:r>
              <a:rPr lang="en-US" b="1" dirty="0">
                <a:latin typeface="Arial Narrow" pitchFamily="34" charset="0"/>
                <a:hlinkClick r:id="rId5"/>
              </a:rPr>
              <a:t>egiron@central.uh.edu</a:t>
            </a:r>
            <a:r>
              <a:rPr lang="en-US" b="1" dirty="0" smtClean="0">
                <a:latin typeface="Arial Narrow" pitchFamily="34" charset="0"/>
              </a:rPr>
              <a:t>.</a:t>
            </a:r>
            <a:endParaRPr lang="en-US" dirty="0"/>
          </a:p>
        </p:txBody>
      </p:sp>
      <p:grpSp>
        <p:nvGrpSpPr>
          <p:cNvPr id="6" name="Group 5"/>
          <p:cNvGrpSpPr/>
          <p:nvPr/>
        </p:nvGrpSpPr>
        <p:grpSpPr>
          <a:xfrm>
            <a:off x="762000" y="609600"/>
            <a:ext cx="8077200" cy="461665"/>
            <a:chOff x="711200" y="914400"/>
            <a:chExt cx="8077200" cy="461665"/>
          </a:xfrm>
        </p:grpSpPr>
        <p:sp>
          <p:nvSpPr>
            <p:cNvPr id="3" name="TextBox 2"/>
            <p:cNvSpPr txBox="1"/>
            <p:nvPr/>
          </p:nvSpPr>
          <p:spPr>
            <a:xfrm>
              <a:off x="1981200" y="914400"/>
              <a:ext cx="6807200"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ctr"/>
              <a:r>
                <a:rPr lang="en-US" sz="2400" b="1" dirty="0" smtClean="0">
                  <a:latin typeface="Arial Narrow" pitchFamily="34" charset="0"/>
                </a:rPr>
                <a:t>Fill out the </a:t>
              </a:r>
              <a:r>
                <a:rPr lang="en-US" sz="2400" b="1" dirty="0">
                  <a:latin typeface="Arial Narrow" pitchFamily="34" charset="0"/>
                </a:rPr>
                <a:t>Foreign National </a:t>
              </a:r>
              <a:r>
                <a:rPr lang="en-US" sz="2400" b="1" dirty="0" smtClean="0">
                  <a:latin typeface="Arial Narrow" pitchFamily="34" charset="0"/>
                </a:rPr>
                <a:t>Information Form</a:t>
              </a:r>
              <a:endParaRPr lang="en-US" sz="2400" dirty="0"/>
            </a:p>
          </p:txBody>
        </p:sp>
        <p:sp>
          <p:nvSpPr>
            <p:cNvPr id="7" name="Trapezoid 6"/>
            <p:cNvSpPr/>
            <p:nvPr/>
          </p:nvSpPr>
          <p:spPr>
            <a:xfrm>
              <a:off x="711200" y="954732"/>
              <a:ext cx="1066800" cy="381000"/>
            </a:xfrm>
            <a:prstGeom prst="trapezoid">
              <a:avLst/>
            </a:prstGeom>
            <a:solidFill>
              <a:schemeClr val="accent1"/>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300" dirty="0" smtClean="0">
                  <a:solidFill>
                    <a:schemeClr val="bg1"/>
                  </a:solidFill>
                </a:rPr>
                <a:t>Step 1</a:t>
              </a:r>
              <a:endParaRPr lang="en-US" sz="2300" dirty="0">
                <a:solidFill>
                  <a:schemeClr val="bg1"/>
                </a:solidFill>
              </a:endParaRPr>
            </a:p>
          </p:txBody>
        </p:sp>
      </p:grpSp>
    </p:spTree>
    <p:extLst>
      <p:ext uri="{BB962C8B-B14F-4D97-AF65-F5344CB8AC3E}">
        <p14:creationId xmlns:p14="http://schemas.microsoft.com/office/powerpoint/2010/main" val="1382248734"/>
      </p:ext>
    </p:extLst>
  </p:cSld>
  <p:clrMapOvr>
    <a:masterClrMapping/>
  </p:clrMapOvr>
  <mc:AlternateContent xmlns:mc="http://schemas.openxmlformats.org/markup-compatibility/2006" xmlns:p14="http://schemas.microsoft.com/office/powerpoint/2010/main">
    <mc:Choice Requires="p14">
      <p:transition spd="slow" p14:dur="1500">
        <p:split orient="vert" dir="in"/>
        <p:sndAc>
          <p:stSnd>
            <p:snd r:embed="rId3" name="click.wav"/>
          </p:stSnd>
        </p:sndAc>
      </p:transition>
    </mc:Choice>
    <mc:Fallback xmlns="">
      <p:transition spd="slow">
        <p:split orient="vert" dir="in"/>
        <p:sndAc>
          <p:stSnd>
            <p:snd r:embed="rId6" name="click.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609600"/>
            <a:ext cx="7315200" cy="1066800"/>
          </a:xfrm>
        </p:spPr>
        <p:txBody>
          <a:bodyPr>
            <a:noAutofit/>
          </a:bodyPr>
          <a:lstStyle/>
          <a:p>
            <a:r>
              <a:rPr lang="en-US" sz="1900" dirty="0" smtClean="0">
                <a:latin typeface="Arial" panose="020B0604020202020204" pitchFamily="34" charset="0"/>
                <a:cs typeface="Arial" panose="020B0604020202020204" pitchFamily="34" charset="0"/>
              </a:rPr>
              <a:t>After the </a:t>
            </a:r>
            <a:r>
              <a:rPr lang="en-US" sz="1900" dirty="0" smtClean="0">
                <a:latin typeface="Arial" panose="020B0604020202020204" pitchFamily="34" charset="0"/>
                <a:cs typeface="Arial" panose="020B0604020202020204" pitchFamily="34" charset="0"/>
              </a:rPr>
              <a:t>packet </a:t>
            </a:r>
            <a:r>
              <a:rPr lang="en-US" sz="1900" dirty="0" smtClean="0">
                <a:latin typeface="Arial" panose="020B0604020202020204" pitchFamily="34" charset="0"/>
                <a:cs typeface="Arial" panose="020B0604020202020204" pitchFamily="34" charset="0"/>
              </a:rPr>
              <a:t>is received by the Tax Department, you will receive the following email.  (You must use the criteria below to logon and access the Foreign National Information System.)</a:t>
            </a:r>
            <a:endParaRPr lang="en-US" sz="1900" dirty="0">
              <a:latin typeface="Arial" panose="020B0604020202020204" pitchFamily="34" charset="0"/>
              <a:cs typeface="Arial" panose="020B0604020202020204" pitchFamily="34" charset="0"/>
            </a:endParaRPr>
          </a:p>
        </p:txBody>
      </p:sp>
      <p:sp>
        <p:nvSpPr>
          <p:cNvPr id="3" name="TextBox 2"/>
          <p:cNvSpPr txBox="1"/>
          <p:nvPr/>
        </p:nvSpPr>
        <p:spPr>
          <a:xfrm>
            <a:off x="495300" y="1824335"/>
            <a:ext cx="8305800" cy="461665"/>
          </a:xfrm>
          <a:prstGeom prst="rect">
            <a:avLst/>
          </a:prstGeom>
          <a:noFill/>
        </p:spPr>
        <p:txBody>
          <a:bodyPr wrap="square" rtlCol="0">
            <a:spAutoFit/>
          </a:bodyPr>
          <a:lstStyle/>
          <a:p>
            <a:r>
              <a:rPr lang="en-US" sz="2400" dirty="0" smtClean="0">
                <a:solidFill>
                  <a:schemeClr val="accent1"/>
                </a:solidFill>
                <a:latin typeface="+mj-lt"/>
              </a:rPr>
              <a:t>DO NOT DISREGARD THIS EMAIL, YOU WILL NOT RECEIVE A REMINDER!</a:t>
            </a:r>
            <a:endParaRPr lang="en-US" sz="2400" dirty="0">
              <a:solidFill>
                <a:schemeClr val="accent1"/>
              </a:solidFill>
              <a:latin typeface="+mj-lt"/>
            </a:endParaRPr>
          </a:p>
        </p:txBody>
      </p:sp>
      <p:sp>
        <p:nvSpPr>
          <p:cNvPr id="5" name="Trapezoid 4"/>
          <p:cNvSpPr/>
          <p:nvPr/>
        </p:nvSpPr>
        <p:spPr>
          <a:xfrm>
            <a:off x="228600" y="838200"/>
            <a:ext cx="1295400" cy="457200"/>
          </a:xfrm>
          <a:prstGeom prst="trapezoid">
            <a:avLst/>
          </a:prstGeom>
          <a:solidFill>
            <a:schemeClr val="tx2">
              <a:lumMod val="50000"/>
              <a:lumOff val="5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500" dirty="0" smtClean="0">
                <a:solidFill>
                  <a:schemeClr val="bg1"/>
                </a:solidFill>
              </a:rPr>
              <a:t>Step 2</a:t>
            </a:r>
            <a:endParaRPr lang="en-US" sz="2500"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21549"/>
            <a:ext cx="5334000" cy="3891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3350321"/>
      </p:ext>
    </p:extLst>
  </p:cSld>
  <p:clrMapOvr>
    <a:masterClrMapping/>
  </p:clrMapOvr>
  <p:transition spd="slow">
    <p:cover/>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10000" fill="hold" grpId="0" nodeType="withEffect">
                                  <p:stCondLst>
                                    <p:cond delay="0"/>
                                  </p:stCondLst>
                                  <p:childTnLst>
                                    <p:animEffect transition="out" filter="fade">
                                      <p:cBhvr>
                                        <p:cTn id="6" dur="2000" tmFilter="0, 0; .2, .5; .8, .5; 1, 0"/>
                                        <p:tgtEl>
                                          <p:spTgt spid="3"/>
                                        </p:tgtEl>
                                      </p:cBhvr>
                                    </p:animEffect>
                                    <p:animScale>
                                      <p:cBhvr>
                                        <p:cTn id="7" dur="100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76400" y="533400"/>
            <a:ext cx="7162800" cy="609600"/>
          </a:xfrm>
        </p:spPr>
        <p:txBody>
          <a:bodyPr>
            <a:normAutofit fontScale="90000"/>
          </a:bodyPr>
          <a:lstStyle/>
          <a:p>
            <a:r>
              <a:rPr lang="en-US" sz="2000" dirty="0"/>
              <a:t>After completing </a:t>
            </a:r>
            <a:r>
              <a:rPr lang="en-US" sz="2000" dirty="0" smtClean="0"/>
              <a:t>the tax </a:t>
            </a:r>
            <a:r>
              <a:rPr lang="en-US" sz="2000" dirty="0"/>
              <a:t>analysis, if it is determined you are eligible for exemption from federal income </a:t>
            </a:r>
            <a:r>
              <a:rPr lang="en-US" sz="2000" dirty="0" smtClean="0"/>
              <a:t>tax </a:t>
            </a:r>
            <a:r>
              <a:rPr lang="en-US" sz="2000" dirty="0"/>
              <a:t>– you will receive the following email: </a:t>
            </a:r>
          </a:p>
        </p:txBody>
      </p:sp>
      <p:sp>
        <p:nvSpPr>
          <p:cNvPr id="4" name="Trapezoid 3"/>
          <p:cNvSpPr/>
          <p:nvPr/>
        </p:nvSpPr>
        <p:spPr>
          <a:xfrm>
            <a:off x="304800" y="609600"/>
            <a:ext cx="1219200" cy="457200"/>
          </a:xfrm>
          <a:prstGeom prst="trapezoid">
            <a:avLst/>
          </a:prstGeom>
          <a:solidFill>
            <a:srgbClr val="CA507C"/>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300" dirty="0" smtClean="0">
                <a:solidFill>
                  <a:schemeClr val="bg1"/>
                </a:solidFill>
              </a:rPr>
              <a:t>Step 3</a:t>
            </a:r>
            <a:endParaRPr lang="en-US" sz="2300" dirty="0">
              <a:solidFill>
                <a:schemeClr val="bg1"/>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12519"/>
            <a:ext cx="7700888" cy="4991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104468"/>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2" name="click.wav"/>
          </p:stSnd>
        </p:sndAc>
      </p:transition>
    </mc:Choice>
    <mc:Fallback xmlns="">
      <p:transition spd="slow">
        <p:checker/>
        <p:sndAc>
          <p:stSnd>
            <p:snd r:embed="rId4" name="click.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2"/>
          <p:cNvSpPr txBox="1">
            <a:spLocks/>
          </p:cNvSpPr>
          <p:nvPr/>
        </p:nvSpPr>
        <p:spPr>
          <a:xfrm>
            <a:off x="2956810" y="502590"/>
            <a:ext cx="3977390" cy="488010"/>
          </a:xfrm>
          <a:prstGeom prst="rect">
            <a:avLst/>
          </a:prstGeom>
        </p:spPr>
        <p:txBody>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buNone/>
            </a:pPr>
            <a:r>
              <a:rPr lang="en-US" b="1" dirty="0" smtClean="0"/>
              <a:t>Signing of Tax Forms</a:t>
            </a:r>
            <a:r>
              <a:rPr lang="en-US" dirty="0" smtClean="0"/>
              <a:t/>
            </a:r>
            <a:br>
              <a:rPr lang="en-US" dirty="0" smtClean="0"/>
            </a:br>
            <a:endParaRPr lang="en-US" dirty="0"/>
          </a:p>
        </p:txBody>
      </p:sp>
      <p:sp>
        <p:nvSpPr>
          <p:cNvPr id="6" name="Trapezoid 5"/>
          <p:cNvSpPr/>
          <p:nvPr/>
        </p:nvSpPr>
        <p:spPr>
          <a:xfrm>
            <a:off x="1295400" y="457200"/>
            <a:ext cx="1600200" cy="533400"/>
          </a:xfrm>
          <a:prstGeom prst="trapezoid">
            <a:avLst/>
          </a:prstGeom>
          <a:solidFill>
            <a:srgbClr val="0070C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dirty="0" smtClean="0">
                <a:solidFill>
                  <a:schemeClr val="bg1"/>
                </a:solidFill>
              </a:rPr>
              <a:t>Step 4</a:t>
            </a:r>
            <a:endParaRPr lang="en-US" sz="2400" dirty="0">
              <a:solidFill>
                <a:schemeClr val="bg1"/>
              </a:solidFill>
            </a:endParaRPr>
          </a:p>
        </p:txBody>
      </p:sp>
      <p:sp>
        <p:nvSpPr>
          <p:cNvPr id="7" name="TextBox 6"/>
          <p:cNvSpPr txBox="1"/>
          <p:nvPr/>
        </p:nvSpPr>
        <p:spPr>
          <a:xfrm>
            <a:off x="457200" y="1219200"/>
            <a:ext cx="8305800" cy="1754326"/>
          </a:xfrm>
          <a:prstGeom prst="rect">
            <a:avLst/>
          </a:prstGeom>
          <a:noFill/>
        </p:spPr>
        <p:txBody>
          <a:bodyPr wrap="square" rtlCol="0">
            <a:spAutoFit/>
          </a:bodyPr>
          <a:lstStyle/>
          <a:p>
            <a:r>
              <a:rPr lang="en-US" dirty="0"/>
              <a:t>If you are eligible for federal income tax treaty benefits, you will receive an email indicating IRS forms are available on your FNIS account</a:t>
            </a:r>
            <a:r>
              <a:rPr lang="en-US" dirty="0" smtClean="0"/>
              <a:t>.  To ensure the exemptions are applied to your payroll, please carefully follow the instructions in the email.</a:t>
            </a:r>
          </a:p>
          <a:p>
            <a:endParaRPr lang="en-US" dirty="0"/>
          </a:p>
          <a:p>
            <a:r>
              <a:rPr lang="en-US" dirty="0" smtClean="0"/>
              <a:t>The most common mistakes include improperly signing the IRS 8233 tax form and not sending the Immigration Status Data Sheet.</a:t>
            </a:r>
            <a:endParaRPr lang="en-US" dirty="0"/>
          </a:p>
        </p:txBody>
      </p:sp>
    </p:spTree>
    <p:extLst>
      <p:ext uri="{BB962C8B-B14F-4D97-AF65-F5344CB8AC3E}">
        <p14:creationId xmlns:p14="http://schemas.microsoft.com/office/powerpoint/2010/main" val="1319747091"/>
      </p:ext>
    </p:extLst>
  </p:cSld>
  <p:clrMapOvr>
    <a:masterClrMapping/>
  </p:clrMapOvr>
  <mc:AlternateContent xmlns:mc="http://schemas.openxmlformats.org/markup-compatibility/2006" xmlns:p14="http://schemas.microsoft.com/office/powerpoint/2010/main">
    <mc:Choice Requires="p14">
      <p:transition spd="slow" p14:dur="1750">
        <p14:reveal/>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24800" y="685800"/>
            <a:ext cx="990600" cy="307777"/>
          </a:xfrm>
          <a:prstGeom prst="rect">
            <a:avLst/>
          </a:prstGeom>
          <a:noFill/>
        </p:spPr>
        <p:txBody>
          <a:bodyPr wrap="square" rtlCol="0">
            <a:spAutoFit/>
          </a:bodyPr>
          <a:lstStyle/>
          <a:p>
            <a:r>
              <a:rPr lang="en-US" sz="1400" dirty="0" smtClean="0"/>
              <a:t>continued</a:t>
            </a:r>
            <a:endParaRPr lang="en-US" sz="1400" dirty="0"/>
          </a:p>
        </p:txBody>
      </p:sp>
      <p:sp>
        <p:nvSpPr>
          <p:cNvPr id="3" name="TextBox 2"/>
          <p:cNvSpPr txBox="1"/>
          <p:nvPr/>
        </p:nvSpPr>
        <p:spPr>
          <a:xfrm>
            <a:off x="2667000" y="457200"/>
            <a:ext cx="2743200" cy="369332"/>
          </a:xfrm>
          <a:prstGeom prst="rect">
            <a:avLst/>
          </a:prstGeom>
          <a:noFill/>
        </p:spPr>
        <p:txBody>
          <a:bodyPr wrap="square" rtlCol="0">
            <a:spAutoFit/>
          </a:bodyPr>
          <a:lstStyle/>
          <a:p>
            <a:r>
              <a:rPr lang="en-US" dirty="0" smtClean="0">
                <a:solidFill>
                  <a:srgbClr val="FF0000"/>
                </a:solidFill>
              </a:rPr>
              <a:t>IRS Form 8233, page 2</a:t>
            </a:r>
            <a:endParaRPr lang="en-US" dirty="0">
              <a:solidFill>
                <a:srgbClr val="FF000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3550" y="1795463"/>
            <a:ext cx="5676900" cy="326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5688500"/>
      </p:ext>
    </p:extLst>
  </p:cSld>
  <p:clrMapOvr>
    <a:masterClrMapping/>
  </p:clrMapOvr>
  <mc:AlternateContent xmlns:mc="http://schemas.openxmlformats.org/markup-compatibility/2006" xmlns:p14="http://schemas.microsoft.com/office/powerpoint/2010/main">
    <mc:Choice Requires="p14">
      <p:transition spd="slow" p14:dur="1750">
        <p14:reveal/>
        <p:sndAc>
          <p:stSnd>
            <p:snd r:embed="rId2" name="click.wav"/>
          </p:stSnd>
        </p:sndAc>
      </p:transition>
    </mc:Choice>
    <mc:Fallback xmlns="">
      <p:transition spd="slow">
        <p:fade/>
        <p:sndAc>
          <p:stSnd>
            <p:snd r:embed="rId5" name="click.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26544" y="457200"/>
            <a:ext cx="2743200" cy="369332"/>
          </a:xfrm>
          <a:prstGeom prst="rect">
            <a:avLst/>
          </a:prstGeom>
          <a:noFill/>
        </p:spPr>
        <p:txBody>
          <a:bodyPr wrap="square" rtlCol="0">
            <a:spAutoFit/>
          </a:bodyPr>
          <a:lstStyle/>
          <a:p>
            <a:r>
              <a:rPr lang="en-US" dirty="0" smtClean="0">
                <a:solidFill>
                  <a:srgbClr val="FF0000"/>
                </a:solidFill>
              </a:rPr>
              <a:t>IRS Form 8233, page 3</a:t>
            </a:r>
            <a:endParaRPr lang="en-US" dirty="0">
              <a:solidFill>
                <a:srgbClr val="FF0000"/>
              </a:solidFill>
            </a:endParaRPr>
          </a:p>
        </p:txBody>
      </p:sp>
      <p:sp>
        <p:nvSpPr>
          <p:cNvPr id="4" name="TextBox 3"/>
          <p:cNvSpPr txBox="1"/>
          <p:nvPr/>
        </p:nvSpPr>
        <p:spPr>
          <a:xfrm>
            <a:off x="7924800" y="685800"/>
            <a:ext cx="990600" cy="307777"/>
          </a:xfrm>
          <a:prstGeom prst="rect">
            <a:avLst/>
          </a:prstGeom>
          <a:noFill/>
        </p:spPr>
        <p:txBody>
          <a:bodyPr wrap="square" rtlCol="0">
            <a:spAutoFit/>
          </a:bodyPr>
          <a:lstStyle/>
          <a:p>
            <a:r>
              <a:rPr lang="en-US" sz="1400" dirty="0" smtClean="0"/>
              <a:t>continued</a:t>
            </a:r>
            <a:endParaRPr lang="en-US" sz="14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4975" y="993576"/>
            <a:ext cx="5734050" cy="5045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3249787"/>
      </p:ext>
    </p:extLst>
  </p:cSld>
  <p:clrMapOvr>
    <a:masterClrMapping/>
  </p:clrMapOvr>
  <mc:AlternateContent xmlns:mc="http://schemas.openxmlformats.org/markup-compatibility/2006" xmlns:p14="http://schemas.microsoft.com/office/powerpoint/2010/main">
    <mc:Choice Requires="p14">
      <p:transition spd="slow" p14:dur="1750">
        <p14:reveal/>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3"/>
          <p:cNvSpPr txBox="1">
            <a:spLocks/>
          </p:cNvSpPr>
          <p:nvPr/>
        </p:nvSpPr>
        <p:spPr>
          <a:xfrm>
            <a:off x="2810933" y="838200"/>
            <a:ext cx="5723467" cy="457200"/>
          </a:xfrm>
          <a:prstGeom prst="rect">
            <a:avLst/>
          </a:prstGeom>
        </p:spPr>
        <p:txBody>
          <a:bodyPr>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buNone/>
            </a:pPr>
            <a:r>
              <a:rPr lang="en-US" b="1" dirty="0" smtClean="0"/>
              <a:t>Tax Exemptions Applied to Payroll</a:t>
            </a:r>
            <a:endParaRPr lang="en-US" dirty="0"/>
          </a:p>
        </p:txBody>
      </p:sp>
      <p:sp>
        <p:nvSpPr>
          <p:cNvPr id="3" name="Trapezoid 2"/>
          <p:cNvSpPr/>
          <p:nvPr/>
        </p:nvSpPr>
        <p:spPr>
          <a:xfrm>
            <a:off x="990600" y="838200"/>
            <a:ext cx="1600200" cy="533400"/>
          </a:xfrm>
          <a:prstGeom prst="trapezoid">
            <a:avLst/>
          </a:prstGeom>
          <a:solidFill>
            <a:srgbClr val="00206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500" dirty="0" smtClean="0">
                <a:solidFill>
                  <a:schemeClr val="bg1"/>
                </a:solidFill>
              </a:rPr>
              <a:t>Step 5</a:t>
            </a:r>
            <a:endParaRPr lang="en-US" sz="2500" dirty="0">
              <a:solidFill>
                <a:schemeClr val="bg1"/>
              </a:solidFill>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305" y="3070996"/>
            <a:ext cx="7441896" cy="3025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232053" y="1524000"/>
            <a:ext cx="6248400" cy="1200329"/>
          </a:xfrm>
          <a:prstGeom prst="rect">
            <a:avLst/>
          </a:prstGeom>
          <a:noFill/>
        </p:spPr>
        <p:txBody>
          <a:bodyPr wrap="square" rtlCol="0">
            <a:spAutoFit/>
          </a:bodyPr>
          <a:lstStyle/>
          <a:p>
            <a:pPr lvl="0"/>
            <a:r>
              <a:rPr lang="en-US" dirty="0" smtClean="0"/>
              <a:t>After the signed forms (IRS tax form and Immigration Status Data Sheet) are received by the Tax Department, the applicable  </a:t>
            </a:r>
            <a:r>
              <a:rPr lang="en-US" dirty="0"/>
              <a:t>tax exemptions are applied to </a:t>
            </a:r>
            <a:r>
              <a:rPr lang="en-US" dirty="0" smtClean="0"/>
              <a:t>your payroll.   You </a:t>
            </a:r>
            <a:r>
              <a:rPr lang="en-US" dirty="0"/>
              <a:t>will notice a reduction in taxes in approximately 2 pay cycles.</a:t>
            </a:r>
          </a:p>
        </p:txBody>
      </p:sp>
    </p:spTree>
    <p:extLst>
      <p:ext uri="{BB962C8B-B14F-4D97-AF65-F5344CB8AC3E}">
        <p14:creationId xmlns:p14="http://schemas.microsoft.com/office/powerpoint/2010/main" val="124590500"/>
      </p:ext>
    </p:extLst>
  </p:cSld>
  <p:clrMapOvr>
    <a:masterClrMapping/>
  </p:clrMapOvr>
  <mc:AlternateContent xmlns:mc="http://schemas.openxmlformats.org/markup-compatibility/2006" xmlns:p14="http://schemas.microsoft.com/office/powerpoint/2010/main">
    <mc:Choice Requires="p14">
      <p:transition spd="slow" p14:dur="1750">
        <p14:reveal/>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1315</TotalTime>
  <Words>1059</Words>
  <Application>Microsoft Office PowerPoint</Application>
  <PresentationFormat>On-screen Show (4:3)</PresentationFormat>
  <Paragraphs>96</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Newsprint</vt:lpstr>
      <vt:lpstr>Nonresident Alien - Tax Presentation</vt:lpstr>
      <vt:lpstr>How to Reduce or Stop Tax  Withholding Process</vt:lpstr>
      <vt:lpstr>PowerPoint Presentation</vt:lpstr>
      <vt:lpstr>After the packet is received by the Tax Department, you will receive the following email.  (You must use the criteria below to logon and access the Foreign National Information System.)</vt:lpstr>
      <vt:lpstr>After completing the tax analysis, if it is determined you are eligible for exemption from federal income tax – you will receive the following email: </vt:lpstr>
      <vt:lpstr>PowerPoint Presentation</vt:lpstr>
      <vt:lpstr>PowerPoint Presentation</vt:lpstr>
      <vt:lpstr>PowerPoint Presentation</vt:lpstr>
      <vt:lpstr>PowerPoint Presentation</vt:lpstr>
      <vt:lpstr>Following are the most frequently asked questions</vt:lpstr>
      <vt:lpstr>What is a Nonresident Alien (NRA)?</vt:lpstr>
      <vt:lpstr> Default for all NRAs is Single with 1 Allowance (regardless of marital status).  Select Non-Resident Alien.  See example:</vt:lpstr>
      <vt:lpstr>How can I tell if I am receiving federal income tax treaty benefits?</vt:lpstr>
      <vt:lpstr>How can I tell if I  am not receiving federal income tax treaty benefits or have reached my treaty maximum?</vt:lpstr>
      <vt:lpstr>How can I tell if I am receiving exemption from FICA taxes? </vt:lpstr>
      <vt:lpstr>How can I tell if I am being charged FICA taxes? </vt:lpstr>
      <vt:lpstr>PowerPoint Presentation</vt:lpstr>
      <vt:lpstr>PowerPoint Presentation</vt:lpstr>
      <vt:lpstr>PowerPoint Presentation</vt:lpstr>
      <vt:lpstr>Where is the Tax Department?</vt:lpstr>
      <vt:lpstr>Picture Page Layout</vt:lpstr>
    </vt:vector>
  </TitlesOfParts>
  <Company>University of Houston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Nonresident Alien - Tax Presentation</dc:title>
  <dc:creator>EG &amp; AV</dc:creator>
  <cp:lastModifiedBy>Elizabeth Giron</cp:lastModifiedBy>
  <cp:revision>124</cp:revision>
  <dcterms:created xsi:type="dcterms:W3CDTF">2013-08-12T16:40:22Z</dcterms:created>
  <dcterms:modified xsi:type="dcterms:W3CDTF">2016-07-20T20:23:32Z</dcterms:modified>
</cp:coreProperties>
</file>